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2"/>
    <p:sldId id="281" r:id="rId3"/>
    <p:sldId id="282" r:id="rId4"/>
    <p:sldId id="303" r:id="rId5"/>
    <p:sldId id="356" r:id="rId6"/>
    <p:sldId id="357" r:id="rId7"/>
    <p:sldId id="358" r:id="rId8"/>
    <p:sldId id="359" r:id="rId9"/>
    <p:sldId id="360" r:id="rId10"/>
    <p:sldId id="297" r:id="rId11"/>
    <p:sldId id="299" r:id="rId12"/>
    <p:sldId id="334" r:id="rId13"/>
    <p:sldId id="326" r:id="rId14"/>
    <p:sldId id="332" r:id="rId15"/>
    <p:sldId id="327" r:id="rId16"/>
    <p:sldId id="311" r:id="rId17"/>
    <p:sldId id="335" r:id="rId18"/>
    <p:sldId id="329" r:id="rId19"/>
    <p:sldId id="300" r:id="rId20"/>
    <p:sldId id="350" r:id="rId21"/>
    <p:sldId id="316" r:id="rId22"/>
    <p:sldId id="352" r:id="rId23"/>
    <p:sldId id="354" r:id="rId24"/>
    <p:sldId id="304" r:id="rId25"/>
    <p:sldId id="307" r:id="rId26"/>
    <p:sldId id="362" r:id="rId27"/>
    <p:sldId id="319" r:id="rId28"/>
    <p:sldId id="309" r:id="rId29"/>
    <p:sldId id="313" r:id="rId30"/>
    <p:sldId id="298" r:id="rId31"/>
    <p:sldId id="257" r:id="rId32"/>
    <p:sldId id="258" r:id="rId33"/>
    <p:sldId id="305" r:id="rId34"/>
    <p:sldId id="260" r:id="rId35"/>
    <p:sldId id="306" r:id="rId36"/>
    <p:sldId id="263" r:id="rId37"/>
    <p:sldId id="271" r:id="rId38"/>
    <p:sldId id="345" r:id="rId39"/>
    <p:sldId id="346" r:id="rId40"/>
    <p:sldId id="344" r:id="rId41"/>
    <p:sldId id="294" r:id="rId42"/>
    <p:sldId id="339" r:id="rId43"/>
    <p:sldId id="347" r:id="rId44"/>
    <p:sldId id="340" r:id="rId45"/>
    <p:sldId id="302" r:id="rId46"/>
  </p:sldIdLst>
  <p:sldSz cx="12192000" cy="6858000"/>
  <p:notesSz cx="6888163" cy="100203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2" autoAdjust="0"/>
  </p:normalViewPr>
  <p:slideViewPr>
    <p:cSldViewPr snapToGrid="0">
      <p:cViewPr>
        <p:scale>
          <a:sx n="68" d="100"/>
          <a:sy n="68" d="100"/>
        </p:scale>
        <p:origin x="1008" y="5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4A26E-1923-4567-BD15-8C506A600DD0}" type="doc">
      <dgm:prSet loTypeId="urn:microsoft.com/office/officeart/2005/8/layout/default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DD8A0E-4B1D-4E41-8FE9-BD73A7394189}">
      <dgm:prSet/>
      <dgm:spPr/>
      <dgm:t>
        <a:bodyPr/>
        <a:lstStyle/>
        <a:p>
          <a:r>
            <a:rPr lang="es-EC" b="1" dirty="0"/>
            <a:t>CONSTITUCIÓN DE LA REPUBLICA          </a:t>
          </a:r>
          <a:r>
            <a:rPr lang="es-EC" dirty="0"/>
            <a:t>Art. 100.- En todos los niveles de Gobierno se conformaran instancias de participación integradas por autoridades  electas. Numeral 4 Fortalecer la democracia con mecanismos permanentes de transparencia, rendición de cuentas y control social.</a:t>
          </a:r>
          <a:endParaRPr lang="es-ES" dirty="0"/>
        </a:p>
      </dgm:t>
    </dgm:pt>
    <dgm:pt modelId="{08880E32-D7FC-4BF4-9442-E45AAFFC0493}" type="parTrans" cxnId="{EC974DC4-C62B-4F4A-AAB8-F01EE26C27A4}">
      <dgm:prSet/>
      <dgm:spPr/>
      <dgm:t>
        <a:bodyPr/>
        <a:lstStyle/>
        <a:p>
          <a:endParaRPr lang="es-ES"/>
        </a:p>
      </dgm:t>
    </dgm:pt>
    <dgm:pt modelId="{0ABE4AFD-67E4-46AE-B050-13E87C8A8130}" type="sibTrans" cxnId="{EC974DC4-C62B-4F4A-AAB8-F01EE26C27A4}">
      <dgm:prSet/>
      <dgm:spPr/>
      <dgm:t>
        <a:bodyPr/>
        <a:lstStyle/>
        <a:p>
          <a:endParaRPr lang="es-ES"/>
        </a:p>
      </dgm:t>
    </dgm:pt>
    <dgm:pt modelId="{6314659E-6646-4FCF-B0D1-B0CB5DD53886}">
      <dgm:prSet/>
      <dgm:spPr/>
      <dgm:t>
        <a:bodyPr/>
        <a:lstStyle/>
        <a:p>
          <a:r>
            <a:rPr lang="es-EC" dirty="0"/>
            <a:t>Art. 204.- El pueblo es mandante y primer fiscalizador del poder público, en ejercicio de sus derechos de Participación.</a:t>
          </a:r>
          <a:endParaRPr lang="es-ES" dirty="0"/>
        </a:p>
      </dgm:t>
    </dgm:pt>
    <dgm:pt modelId="{4C386C2F-8C7C-4733-96A1-3D6AFF84C34C}" type="parTrans" cxnId="{0760CF06-FE1B-475F-B3A5-A517C1885D8E}">
      <dgm:prSet/>
      <dgm:spPr/>
      <dgm:t>
        <a:bodyPr/>
        <a:lstStyle/>
        <a:p>
          <a:endParaRPr lang="es-ES"/>
        </a:p>
      </dgm:t>
    </dgm:pt>
    <dgm:pt modelId="{93727DBC-D864-4C5C-9F59-D39CB7238030}" type="sibTrans" cxnId="{0760CF06-FE1B-475F-B3A5-A517C1885D8E}">
      <dgm:prSet/>
      <dgm:spPr/>
      <dgm:t>
        <a:bodyPr/>
        <a:lstStyle/>
        <a:p>
          <a:endParaRPr lang="es-ES"/>
        </a:p>
      </dgm:t>
    </dgm:pt>
    <dgm:pt modelId="{45CC40AE-F570-49D2-BFBD-1ECF652FD7D1}">
      <dgm:prSet/>
      <dgm:spPr/>
      <dgm:t>
        <a:bodyPr/>
        <a:lstStyle/>
        <a:p>
          <a:r>
            <a:rPr lang="es-EC" b="1" dirty="0"/>
            <a:t>LEY DE PARTICIPACIÓN CIUDADANA Y CONTROL SOCIAL                                      </a:t>
          </a:r>
          <a:r>
            <a:rPr lang="es-EC" dirty="0"/>
            <a:t>Art. 11.- Rendición de Cuentas: tienen la obligación de rendir cuentas las autoridades del estado electas o de libre remoción que manejen fondos públicos o desarrollen actividades de interés publico. </a:t>
          </a:r>
          <a:endParaRPr lang="es-ES" dirty="0"/>
        </a:p>
      </dgm:t>
    </dgm:pt>
    <dgm:pt modelId="{35CCA39A-4525-47C9-A8BC-67F75C217E23}" type="parTrans" cxnId="{C86C0876-70BC-4334-B7A9-B444F870E329}">
      <dgm:prSet/>
      <dgm:spPr/>
      <dgm:t>
        <a:bodyPr/>
        <a:lstStyle/>
        <a:p>
          <a:endParaRPr lang="es-ES"/>
        </a:p>
      </dgm:t>
    </dgm:pt>
    <dgm:pt modelId="{84FB1FAA-B00F-4442-9980-D64E894A9C92}" type="sibTrans" cxnId="{C86C0876-70BC-4334-B7A9-B444F870E329}">
      <dgm:prSet/>
      <dgm:spPr/>
      <dgm:t>
        <a:bodyPr/>
        <a:lstStyle/>
        <a:p>
          <a:endParaRPr lang="es-ES"/>
        </a:p>
      </dgm:t>
    </dgm:pt>
    <dgm:pt modelId="{AE885B6E-3F4C-4B6C-9009-A4435D297AE9}">
      <dgm:prSet/>
      <dgm:spPr/>
      <dgm:t>
        <a:bodyPr/>
        <a:lstStyle/>
        <a:p>
          <a:r>
            <a:rPr lang="es-EC" b="1" dirty="0" err="1"/>
            <a:t>COOTAD</a:t>
          </a:r>
          <a:r>
            <a:rPr lang="es-EC" b="1" dirty="0"/>
            <a:t>: </a:t>
          </a:r>
          <a:r>
            <a:rPr lang="es-EC" dirty="0"/>
            <a:t>Art. 70.- Atribuciones del presidente: Presentar a la Junta Parroquial Rural y a la ciudadanía en general un informe anual escrito para su evaluación a través del sistema de rendición de cuentas y control social. </a:t>
          </a:r>
          <a:endParaRPr lang="es-ES" dirty="0"/>
        </a:p>
      </dgm:t>
    </dgm:pt>
    <dgm:pt modelId="{F909395E-5D01-41AF-B8DA-ACC0B9CFFB83}" type="parTrans" cxnId="{73311D5D-EE6D-4833-B7AF-25A045A7140C}">
      <dgm:prSet/>
      <dgm:spPr/>
      <dgm:t>
        <a:bodyPr/>
        <a:lstStyle/>
        <a:p>
          <a:endParaRPr lang="es-ES"/>
        </a:p>
      </dgm:t>
    </dgm:pt>
    <dgm:pt modelId="{A122C1CE-C178-43CA-B0B4-EF444F1E1325}" type="sibTrans" cxnId="{73311D5D-EE6D-4833-B7AF-25A045A7140C}">
      <dgm:prSet/>
      <dgm:spPr/>
      <dgm:t>
        <a:bodyPr/>
        <a:lstStyle/>
        <a:p>
          <a:endParaRPr lang="es-ES"/>
        </a:p>
      </dgm:t>
    </dgm:pt>
    <dgm:pt modelId="{D3F9107B-4BD4-4BE2-8A57-1F4113B1C6FC}">
      <dgm:prSet/>
      <dgm:spPr/>
      <dgm:t>
        <a:bodyPr/>
        <a:lstStyle/>
        <a:p>
          <a:r>
            <a:rPr lang="es-EC" dirty="0"/>
            <a:t> </a:t>
          </a:r>
          <a:r>
            <a:rPr lang="es-EC" dirty="0" err="1"/>
            <a:t>RENDICION</a:t>
          </a:r>
          <a:r>
            <a:rPr lang="es-EC" dirty="0"/>
            <a:t> DE CUENTAS Art. 266.- Al final del Ejercicio Fiscal  el Ejecutivo del Gobierno Autónomo Descentralizado convocara a la Asamblea Territorial, para informar sobre la ejecución presupuestaria anual, sobre el cumplimiento sus metas….</a:t>
          </a:r>
        </a:p>
      </dgm:t>
    </dgm:pt>
    <dgm:pt modelId="{CB15468A-1EB2-44D7-8A6E-4F82C4CEFE3E}" type="parTrans" cxnId="{94B8696A-8D38-4C9D-AA28-35AD17A44CA3}">
      <dgm:prSet/>
      <dgm:spPr/>
      <dgm:t>
        <a:bodyPr/>
        <a:lstStyle/>
        <a:p>
          <a:endParaRPr lang="es-ES"/>
        </a:p>
      </dgm:t>
    </dgm:pt>
    <dgm:pt modelId="{EE5F7DC5-3C52-4DEA-A36D-DDA57851CF6D}" type="sibTrans" cxnId="{94B8696A-8D38-4C9D-AA28-35AD17A44CA3}">
      <dgm:prSet/>
      <dgm:spPr/>
      <dgm:t>
        <a:bodyPr/>
        <a:lstStyle/>
        <a:p>
          <a:endParaRPr lang="es-ES"/>
        </a:p>
      </dgm:t>
    </dgm:pt>
    <dgm:pt modelId="{95AE0B95-07D1-4B81-9E5D-8C97524676FF}" type="pres">
      <dgm:prSet presAssocID="{2514A26E-1923-4567-BD15-8C506A600DD0}" presName="diagram" presStyleCnt="0">
        <dgm:presLayoutVars>
          <dgm:dir/>
          <dgm:resizeHandles val="exact"/>
        </dgm:presLayoutVars>
      </dgm:prSet>
      <dgm:spPr/>
    </dgm:pt>
    <dgm:pt modelId="{63E37E1F-5134-41E5-9368-306ED56951E7}" type="pres">
      <dgm:prSet presAssocID="{FDDD8A0E-4B1D-4E41-8FE9-BD73A7394189}" presName="node" presStyleLbl="node1" presStyleIdx="0" presStyleCnt="5">
        <dgm:presLayoutVars>
          <dgm:bulletEnabled val="1"/>
        </dgm:presLayoutVars>
      </dgm:prSet>
      <dgm:spPr/>
    </dgm:pt>
    <dgm:pt modelId="{56AD9B51-E73F-41E6-AF17-97126C17BAB4}" type="pres">
      <dgm:prSet presAssocID="{0ABE4AFD-67E4-46AE-B050-13E87C8A8130}" presName="sibTrans" presStyleCnt="0"/>
      <dgm:spPr/>
    </dgm:pt>
    <dgm:pt modelId="{45E5BE0E-5047-47AD-97FB-66BCB10D075B}" type="pres">
      <dgm:prSet presAssocID="{6314659E-6646-4FCF-B0D1-B0CB5DD53886}" presName="node" presStyleLbl="node1" presStyleIdx="1" presStyleCnt="5">
        <dgm:presLayoutVars>
          <dgm:bulletEnabled val="1"/>
        </dgm:presLayoutVars>
      </dgm:prSet>
      <dgm:spPr/>
    </dgm:pt>
    <dgm:pt modelId="{3D592EBB-807F-48C2-BAE4-11F1720C65D9}" type="pres">
      <dgm:prSet presAssocID="{93727DBC-D864-4C5C-9F59-D39CB7238030}" presName="sibTrans" presStyleCnt="0"/>
      <dgm:spPr/>
    </dgm:pt>
    <dgm:pt modelId="{17E55F9B-F320-4D50-8395-CD4B5111E2A1}" type="pres">
      <dgm:prSet presAssocID="{45CC40AE-F570-49D2-BFBD-1ECF652FD7D1}" presName="node" presStyleLbl="node1" presStyleIdx="2" presStyleCnt="5">
        <dgm:presLayoutVars>
          <dgm:bulletEnabled val="1"/>
        </dgm:presLayoutVars>
      </dgm:prSet>
      <dgm:spPr/>
    </dgm:pt>
    <dgm:pt modelId="{C5AAD264-D2FF-4AE0-B402-5193BE50C9F5}" type="pres">
      <dgm:prSet presAssocID="{84FB1FAA-B00F-4442-9980-D64E894A9C92}" presName="sibTrans" presStyleCnt="0"/>
      <dgm:spPr/>
    </dgm:pt>
    <dgm:pt modelId="{5B0B8AF3-BFF5-4ED1-A4B0-1B68AEDCE360}" type="pres">
      <dgm:prSet presAssocID="{AE885B6E-3F4C-4B6C-9009-A4435D297AE9}" presName="node" presStyleLbl="node1" presStyleIdx="3" presStyleCnt="5">
        <dgm:presLayoutVars>
          <dgm:bulletEnabled val="1"/>
        </dgm:presLayoutVars>
      </dgm:prSet>
      <dgm:spPr/>
    </dgm:pt>
    <dgm:pt modelId="{4FA8BE8F-E151-45E4-84F7-3AF7F192B972}" type="pres">
      <dgm:prSet presAssocID="{A122C1CE-C178-43CA-B0B4-EF444F1E1325}" presName="sibTrans" presStyleCnt="0"/>
      <dgm:spPr/>
    </dgm:pt>
    <dgm:pt modelId="{2A259FD4-1E9A-49CC-9524-9FC9622A900A}" type="pres">
      <dgm:prSet presAssocID="{D3F9107B-4BD4-4BE2-8A57-1F4113B1C6FC}" presName="node" presStyleLbl="node1" presStyleIdx="4" presStyleCnt="5">
        <dgm:presLayoutVars>
          <dgm:bulletEnabled val="1"/>
        </dgm:presLayoutVars>
      </dgm:prSet>
      <dgm:spPr/>
    </dgm:pt>
  </dgm:ptLst>
  <dgm:cxnLst>
    <dgm:cxn modelId="{0760CF06-FE1B-475F-B3A5-A517C1885D8E}" srcId="{2514A26E-1923-4567-BD15-8C506A600DD0}" destId="{6314659E-6646-4FCF-B0D1-B0CB5DD53886}" srcOrd="1" destOrd="0" parTransId="{4C386C2F-8C7C-4733-96A1-3D6AFF84C34C}" sibTransId="{93727DBC-D864-4C5C-9F59-D39CB7238030}"/>
    <dgm:cxn modelId="{6DC9AC5C-C22C-4160-ACAC-688A2A322415}" type="presOf" srcId="{45CC40AE-F570-49D2-BFBD-1ECF652FD7D1}" destId="{17E55F9B-F320-4D50-8395-CD4B5111E2A1}" srcOrd="0" destOrd="0" presId="urn:microsoft.com/office/officeart/2005/8/layout/default"/>
    <dgm:cxn modelId="{73311D5D-EE6D-4833-B7AF-25A045A7140C}" srcId="{2514A26E-1923-4567-BD15-8C506A600DD0}" destId="{AE885B6E-3F4C-4B6C-9009-A4435D297AE9}" srcOrd="3" destOrd="0" parTransId="{F909395E-5D01-41AF-B8DA-ACC0B9CFFB83}" sibTransId="{A122C1CE-C178-43CA-B0B4-EF444F1E1325}"/>
    <dgm:cxn modelId="{94B8696A-8D38-4C9D-AA28-35AD17A44CA3}" srcId="{2514A26E-1923-4567-BD15-8C506A600DD0}" destId="{D3F9107B-4BD4-4BE2-8A57-1F4113B1C6FC}" srcOrd="4" destOrd="0" parTransId="{CB15468A-1EB2-44D7-8A6E-4F82C4CEFE3E}" sibTransId="{EE5F7DC5-3C52-4DEA-A36D-DDA57851CF6D}"/>
    <dgm:cxn modelId="{08046A6E-40E4-41FC-AAB8-0E90432C4839}" type="presOf" srcId="{2514A26E-1923-4567-BD15-8C506A600DD0}" destId="{95AE0B95-07D1-4B81-9E5D-8C97524676FF}" srcOrd="0" destOrd="0" presId="urn:microsoft.com/office/officeart/2005/8/layout/default"/>
    <dgm:cxn modelId="{C86C0876-70BC-4334-B7A9-B444F870E329}" srcId="{2514A26E-1923-4567-BD15-8C506A600DD0}" destId="{45CC40AE-F570-49D2-BFBD-1ECF652FD7D1}" srcOrd="2" destOrd="0" parTransId="{35CCA39A-4525-47C9-A8BC-67F75C217E23}" sibTransId="{84FB1FAA-B00F-4442-9980-D64E894A9C92}"/>
    <dgm:cxn modelId="{869D377E-71B1-49A2-B21D-CAB904C4B2FC}" type="presOf" srcId="{6314659E-6646-4FCF-B0D1-B0CB5DD53886}" destId="{45E5BE0E-5047-47AD-97FB-66BCB10D075B}" srcOrd="0" destOrd="0" presId="urn:microsoft.com/office/officeart/2005/8/layout/default"/>
    <dgm:cxn modelId="{6212A780-6CB6-4549-95A8-B2E11ACE57F2}" type="presOf" srcId="{D3F9107B-4BD4-4BE2-8A57-1F4113B1C6FC}" destId="{2A259FD4-1E9A-49CC-9524-9FC9622A900A}" srcOrd="0" destOrd="0" presId="urn:microsoft.com/office/officeart/2005/8/layout/default"/>
    <dgm:cxn modelId="{CCC9D295-1934-4970-8D98-A831FC7C4D33}" type="presOf" srcId="{FDDD8A0E-4B1D-4E41-8FE9-BD73A7394189}" destId="{63E37E1F-5134-41E5-9368-306ED56951E7}" srcOrd="0" destOrd="0" presId="urn:microsoft.com/office/officeart/2005/8/layout/default"/>
    <dgm:cxn modelId="{EC974DC4-C62B-4F4A-AAB8-F01EE26C27A4}" srcId="{2514A26E-1923-4567-BD15-8C506A600DD0}" destId="{FDDD8A0E-4B1D-4E41-8FE9-BD73A7394189}" srcOrd="0" destOrd="0" parTransId="{08880E32-D7FC-4BF4-9442-E45AAFFC0493}" sibTransId="{0ABE4AFD-67E4-46AE-B050-13E87C8A8130}"/>
    <dgm:cxn modelId="{DAB834DF-0A64-4592-8B6F-1896976CACB1}" type="presOf" srcId="{AE885B6E-3F4C-4B6C-9009-A4435D297AE9}" destId="{5B0B8AF3-BFF5-4ED1-A4B0-1B68AEDCE360}" srcOrd="0" destOrd="0" presId="urn:microsoft.com/office/officeart/2005/8/layout/default"/>
    <dgm:cxn modelId="{9B8C9D79-6474-4607-8A4D-AE037A9128A3}" type="presParOf" srcId="{95AE0B95-07D1-4B81-9E5D-8C97524676FF}" destId="{63E37E1F-5134-41E5-9368-306ED56951E7}" srcOrd="0" destOrd="0" presId="urn:microsoft.com/office/officeart/2005/8/layout/default"/>
    <dgm:cxn modelId="{FF64416E-E39B-40C1-8B16-A2C523545965}" type="presParOf" srcId="{95AE0B95-07D1-4B81-9E5D-8C97524676FF}" destId="{56AD9B51-E73F-41E6-AF17-97126C17BAB4}" srcOrd="1" destOrd="0" presId="urn:microsoft.com/office/officeart/2005/8/layout/default"/>
    <dgm:cxn modelId="{071B8B93-720F-4721-A271-AB658FC9BE26}" type="presParOf" srcId="{95AE0B95-07D1-4B81-9E5D-8C97524676FF}" destId="{45E5BE0E-5047-47AD-97FB-66BCB10D075B}" srcOrd="2" destOrd="0" presId="urn:microsoft.com/office/officeart/2005/8/layout/default"/>
    <dgm:cxn modelId="{40A4F9B0-8555-4A4D-A865-8001A8AF953C}" type="presParOf" srcId="{95AE0B95-07D1-4B81-9E5D-8C97524676FF}" destId="{3D592EBB-807F-48C2-BAE4-11F1720C65D9}" srcOrd="3" destOrd="0" presId="urn:microsoft.com/office/officeart/2005/8/layout/default"/>
    <dgm:cxn modelId="{D2541B76-A1AD-4469-8697-421400A12908}" type="presParOf" srcId="{95AE0B95-07D1-4B81-9E5D-8C97524676FF}" destId="{17E55F9B-F320-4D50-8395-CD4B5111E2A1}" srcOrd="4" destOrd="0" presId="urn:microsoft.com/office/officeart/2005/8/layout/default"/>
    <dgm:cxn modelId="{9BFC3719-6A54-4BD5-9160-ADFF28D21810}" type="presParOf" srcId="{95AE0B95-07D1-4B81-9E5D-8C97524676FF}" destId="{C5AAD264-D2FF-4AE0-B402-5193BE50C9F5}" srcOrd="5" destOrd="0" presId="urn:microsoft.com/office/officeart/2005/8/layout/default"/>
    <dgm:cxn modelId="{F939FB10-78DC-46A9-BECF-5DF44223402D}" type="presParOf" srcId="{95AE0B95-07D1-4B81-9E5D-8C97524676FF}" destId="{5B0B8AF3-BFF5-4ED1-A4B0-1B68AEDCE360}" srcOrd="6" destOrd="0" presId="urn:microsoft.com/office/officeart/2005/8/layout/default"/>
    <dgm:cxn modelId="{5DDAE01E-E504-4E61-9BDE-BE7CF13846AD}" type="presParOf" srcId="{95AE0B95-07D1-4B81-9E5D-8C97524676FF}" destId="{4FA8BE8F-E151-45E4-84F7-3AF7F192B972}" srcOrd="7" destOrd="0" presId="urn:microsoft.com/office/officeart/2005/8/layout/default"/>
    <dgm:cxn modelId="{CB9700FB-3559-4738-BD68-9FC674A318EA}" type="presParOf" srcId="{95AE0B95-07D1-4B81-9E5D-8C97524676FF}" destId="{2A259FD4-1E9A-49CC-9524-9FC9622A900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37E1F-5134-41E5-9368-306ED56951E7}">
      <dsp:nvSpPr>
        <dsp:cNvPr id="0" name=""/>
        <dsp:cNvSpPr/>
      </dsp:nvSpPr>
      <dsp:spPr>
        <a:xfrm>
          <a:off x="0" y="568498"/>
          <a:ext cx="4020115" cy="2412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CONSTITUCIÓN DE LA REPUBLICA          </a:t>
          </a:r>
          <a:r>
            <a:rPr lang="es-EC" sz="1800" kern="1200" dirty="0"/>
            <a:t>Art. 100.- En todos los niveles de Gobierno se conformaran instancias de participación integradas por autoridades  electas. Numeral 4 Fortalecer la democracia con mecanismos permanentes de transparencia, rendición de cuentas y control social.</a:t>
          </a:r>
          <a:endParaRPr lang="es-ES" sz="1800" kern="1200" dirty="0"/>
        </a:p>
      </dsp:txBody>
      <dsp:txXfrm>
        <a:off x="0" y="568498"/>
        <a:ext cx="4020115" cy="2412069"/>
      </dsp:txXfrm>
    </dsp:sp>
    <dsp:sp modelId="{45E5BE0E-5047-47AD-97FB-66BCB10D075B}">
      <dsp:nvSpPr>
        <dsp:cNvPr id="0" name=""/>
        <dsp:cNvSpPr/>
      </dsp:nvSpPr>
      <dsp:spPr>
        <a:xfrm>
          <a:off x="4422127" y="568498"/>
          <a:ext cx="4020115" cy="2412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Art. 204.- El pueblo es mandante y primer fiscalizador del poder público, en ejercicio de sus derechos de Participación.</a:t>
          </a:r>
          <a:endParaRPr lang="es-ES" sz="1800" kern="1200" dirty="0"/>
        </a:p>
      </dsp:txBody>
      <dsp:txXfrm>
        <a:off x="4422127" y="568498"/>
        <a:ext cx="4020115" cy="2412069"/>
      </dsp:txXfrm>
    </dsp:sp>
    <dsp:sp modelId="{17E55F9B-F320-4D50-8395-CD4B5111E2A1}">
      <dsp:nvSpPr>
        <dsp:cNvPr id="0" name=""/>
        <dsp:cNvSpPr/>
      </dsp:nvSpPr>
      <dsp:spPr>
        <a:xfrm>
          <a:off x="8844255" y="568498"/>
          <a:ext cx="4020115" cy="2412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/>
            <a:t>LEY DE PARTICIPACIÓN CIUDADANA Y CONTROL SOCIAL                                      </a:t>
          </a:r>
          <a:r>
            <a:rPr lang="es-EC" sz="1800" kern="1200" dirty="0"/>
            <a:t>Art. 11.- Rendición de Cuentas: tienen la obligación de rendir cuentas las autoridades del estado electas o de libre remoción que manejen fondos públicos o desarrollen actividades de interés publico. </a:t>
          </a:r>
          <a:endParaRPr lang="es-ES" sz="1800" kern="1200" dirty="0"/>
        </a:p>
      </dsp:txBody>
      <dsp:txXfrm>
        <a:off x="8844255" y="568498"/>
        <a:ext cx="4020115" cy="2412069"/>
      </dsp:txXfrm>
    </dsp:sp>
    <dsp:sp modelId="{5B0B8AF3-BFF5-4ED1-A4B0-1B68AEDCE360}">
      <dsp:nvSpPr>
        <dsp:cNvPr id="0" name=""/>
        <dsp:cNvSpPr/>
      </dsp:nvSpPr>
      <dsp:spPr>
        <a:xfrm>
          <a:off x="2211063" y="3382579"/>
          <a:ext cx="4020115" cy="2412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 err="1"/>
            <a:t>COOTAD</a:t>
          </a:r>
          <a:r>
            <a:rPr lang="es-EC" sz="1800" b="1" kern="1200" dirty="0"/>
            <a:t>: </a:t>
          </a:r>
          <a:r>
            <a:rPr lang="es-EC" sz="1800" kern="1200" dirty="0"/>
            <a:t>Art. 70.- Atribuciones del presidente: Presentar a la Junta Parroquial Rural y a la ciudadanía en general un informe anual escrito para su evaluación a través del sistema de rendición de cuentas y control social. </a:t>
          </a:r>
          <a:endParaRPr lang="es-ES" sz="1800" kern="1200" dirty="0"/>
        </a:p>
      </dsp:txBody>
      <dsp:txXfrm>
        <a:off x="2211063" y="3382579"/>
        <a:ext cx="4020115" cy="2412069"/>
      </dsp:txXfrm>
    </dsp:sp>
    <dsp:sp modelId="{2A259FD4-1E9A-49CC-9524-9FC9622A900A}">
      <dsp:nvSpPr>
        <dsp:cNvPr id="0" name=""/>
        <dsp:cNvSpPr/>
      </dsp:nvSpPr>
      <dsp:spPr>
        <a:xfrm>
          <a:off x="6633191" y="3382579"/>
          <a:ext cx="4020115" cy="2412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 </a:t>
          </a:r>
          <a:r>
            <a:rPr lang="es-EC" sz="1800" kern="1200" dirty="0" err="1"/>
            <a:t>RENDICION</a:t>
          </a:r>
          <a:r>
            <a:rPr lang="es-EC" sz="1800" kern="1200" dirty="0"/>
            <a:t> DE CUENTAS Art. 266.- Al final del Ejercicio Fiscal  el Ejecutivo del Gobierno Autónomo Descentralizado convocara a la Asamblea Territorial, para informar sobre la ejecución presupuestaria anual, sobre el cumplimiento sus metas….</a:t>
          </a:r>
        </a:p>
      </dsp:txBody>
      <dsp:txXfrm>
        <a:off x="6633191" y="3382579"/>
        <a:ext cx="4020115" cy="2412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2755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E9E4A8E7-7E32-4582-AE81-88AEC7C42EB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3"/>
          </a:xfrm>
          <a:prstGeom prst="rect">
            <a:avLst/>
          </a:prstGeom>
        </p:spPr>
        <p:txBody>
          <a:bodyPr vert="horz" lIns="96597" tIns="48299" rIns="96597" bIns="4829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1" cy="50275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181E500E-4FEE-4DC1-8DCE-E596CB30668E}" type="slidenum">
              <a:rPr lang="es-EC" smtClean="0"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1</a:t>
            </a:fld>
            <a:endParaRPr lang="es-EC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</a:t>
            </a:fld>
            <a:endParaRPr lang="es-EC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</a:t>
            </a:fld>
            <a:endParaRPr lang="es-EC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4</a:t>
            </a:fld>
            <a:endParaRPr lang="es-EC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10</a:t>
            </a:fld>
            <a:endParaRPr lang="es-EC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11</a:t>
            </a:fld>
            <a:endParaRPr lang="es-EC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67826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1E500E-4FEE-4DC1-8DCE-E596CB30668E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1E500E-4FEE-4DC1-8DCE-E596CB30668E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02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1E500E-4FEE-4DC1-8DCE-E596CB30668E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1E500E-4FEE-4DC1-8DCE-E596CB30668E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1E500E-4FEE-4DC1-8DCE-E596CB30668E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73907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19</a:t>
            </a:fld>
            <a:endParaRPr lang="es-EC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20</a:t>
            </a:fld>
            <a:endParaRPr lang="es-EC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10146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57504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741578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24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82372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25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97944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07383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27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4103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8969007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29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79650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30</a:t>
            </a:fld>
            <a:endParaRPr lang="es-EC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31</a:t>
            </a:fld>
            <a:endParaRPr lang="es-EC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32</a:t>
            </a:fld>
            <a:endParaRPr lang="es-EC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33</a:t>
            </a:fld>
            <a:endParaRPr lang="es-EC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34</a:t>
            </a:fld>
            <a:endParaRPr lang="es-EC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35</a:t>
            </a:fld>
            <a:endParaRPr lang="es-EC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36</a:t>
            </a:fld>
            <a:endParaRPr lang="es-EC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255922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39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7512839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40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228701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41</a:t>
            </a:fld>
            <a:endParaRPr lang="es-EC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42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8791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43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425618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44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299731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E500E-4FEE-4DC1-8DCE-E596CB30668E}" type="slidenum">
              <a:rPr lang="es-EC" smtClean="0"/>
              <a:t>45</a:t>
            </a:fld>
            <a:endParaRPr lang="es-EC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118DD-B2B4-4E78-9D52-F993FF0C3F8D}" type="datetimeFigureOut">
              <a:rPr lang="es-EC" smtClean="0"/>
              <a:t>30/5/2024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CB3E0-B272-424C-B75D-8F35B700804E}" type="slidenum">
              <a:rPr lang="es-EC" smtClean="0"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jp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3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9.jpeg"/><Relationship Id="rId7" Type="http://schemas.openxmlformats.org/officeDocument/2006/relationships/image" Target="../media/image62.jpeg"/><Relationship Id="rId12" Type="http://schemas.openxmlformats.org/officeDocument/2006/relationships/image" Target="../media/image6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3.jpeg"/><Relationship Id="rId9" Type="http://schemas.openxmlformats.org/officeDocument/2006/relationships/image" Target="../media/image6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3.jpe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9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.jpe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10" Type="http://schemas.openxmlformats.org/officeDocument/2006/relationships/image" Target="../media/image89.png"/><Relationship Id="rId4" Type="http://schemas.openxmlformats.org/officeDocument/2006/relationships/image" Target="../media/image83.jpeg"/><Relationship Id="rId9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3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3.jpeg"/><Relationship Id="rId7" Type="http://schemas.openxmlformats.org/officeDocument/2006/relationships/image" Target="../media/image100.jpeg"/><Relationship Id="rId12" Type="http://schemas.openxmlformats.org/officeDocument/2006/relationships/image" Target="../media/image10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11" Type="http://schemas.openxmlformats.org/officeDocument/2006/relationships/image" Target="../media/image104.jpeg"/><Relationship Id="rId5" Type="http://schemas.openxmlformats.org/officeDocument/2006/relationships/image" Target="../media/image98.jpeg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3.jpeg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Relationship Id="rId9" Type="http://schemas.openxmlformats.org/officeDocument/2006/relationships/image" Target="../media/image1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3.jpeg"/><Relationship Id="rId7" Type="http://schemas.openxmlformats.org/officeDocument/2006/relationships/image" Target="../media/image1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3.jpeg"/><Relationship Id="rId7" Type="http://schemas.openxmlformats.org/officeDocument/2006/relationships/image" Target="../media/image1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3" Type="http://schemas.openxmlformats.org/officeDocument/2006/relationships/image" Target="../media/image3.jpeg"/><Relationship Id="rId7" Type="http://schemas.openxmlformats.org/officeDocument/2006/relationships/image" Target="../media/image15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80" b="2940"/>
          <a:stretch/>
        </p:blipFill>
        <p:spPr>
          <a:xfrm>
            <a:off x="9427" y="17757"/>
            <a:ext cx="12140709" cy="6840244"/>
          </a:xfrm>
          <a:prstGeom prst="rect">
            <a:avLst/>
          </a:prstGeom>
        </p:spPr>
      </p:pic>
      <p:sp>
        <p:nvSpPr>
          <p:cNvPr id="3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 txBox="1"/>
          <p:nvPr/>
        </p:nvSpPr>
        <p:spPr>
          <a:xfrm>
            <a:off x="106533" y="2516160"/>
            <a:ext cx="11484566" cy="31160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6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B02020502" pitchFamily="82" charset="0"/>
              </a:rPr>
              <a:t>RENDICION DE CUENTAS</a:t>
            </a:r>
          </a:p>
          <a:p>
            <a:endParaRPr lang="es-EC" sz="6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anose="04040905080B02020502" pitchFamily="82" charset="0"/>
            </a:endParaRPr>
          </a:p>
          <a:p>
            <a:r>
              <a:rPr lang="es-EC" sz="6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B02020502" pitchFamily="82" charset="0"/>
              </a:rPr>
              <a:t>AÑO 2023</a:t>
            </a:r>
            <a:endParaRPr lang="es-EC" sz="4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anose="04040905080B02020502" pitchFamily="82" charset="0"/>
            </a:endParaRP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75"/>
          <a:stretch>
            <a:fillRect/>
          </a:stretch>
        </p:blipFill>
        <p:spPr bwMode="auto">
          <a:xfrm>
            <a:off x="9427" y="17756"/>
            <a:ext cx="12173146" cy="275207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" b="50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591E5C8C-4B67-4BE2-8966-0C7E08BE93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5696923"/>
              </p:ext>
            </p:extLst>
          </p:nvPr>
        </p:nvGraphicFramePr>
        <p:xfrm>
          <a:off x="-1149295" y="377625"/>
          <a:ext cx="12864371" cy="6363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1 Título">
            <a:extLst>
              <a:ext uri="{FF2B5EF4-FFF2-40B4-BE49-F238E27FC236}">
                <a16:creationId xmlns:a16="http://schemas.microsoft.com/office/drawing/2014/main" id="{719BB85C-22EB-09DC-02D0-23D01FA0816B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8AF9AE3F-E6B7-4105-AF7F-E0A36F749605}"/>
              </a:ext>
            </a:extLst>
          </p:cNvPr>
          <p:cNvSpPr txBox="1"/>
          <p:nvPr/>
        </p:nvSpPr>
        <p:spPr>
          <a:xfrm>
            <a:off x="1610025" y="117227"/>
            <a:ext cx="6759425" cy="13522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s-EC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BASE LEGAL</a:t>
            </a:r>
          </a:p>
          <a:p>
            <a:endParaRPr lang="es-EC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53299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933061" y="1231641"/>
            <a:ext cx="9657183" cy="41707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6969EB36-C90E-CE8E-2C7B-AB3F453A80B5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B29419F7-88B1-4459-9756-3AEB6FA234D1}"/>
              </a:ext>
            </a:extLst>
          </p:cNvPr>
          <p:cNvSpPr txBox="1"/>
          <p:nvPr/>
        </p:nvSpPr>
        <p:spPr>
          <a:xfrm>
            <a:off x="2816525" y="296846"/>
            <a:ext cx="8308675" cy="21288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sz="9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PROCESO DE </a:t>
            </a:r>
          </a:p>
          <a:p>
            <a:pPr>
              <a:lnSpc>
                <a:spcPct val="120000"/>
              </a:lnSpc>
            </a:pPr>
            <a:r>
              <a:rPr lang="es-EC" sz="9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RENDICIÓN DE CUENTAS</a:t>
            </a:r>
          </a:p>
          <a:p>
            <a:pPr>
              <a:lnSpc>
                <a:spcPct val="200000"/>
              </a:lnSpc>
            </a:pPr>
            <a:endParaRPr lang="es-EC" sz="7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es-EC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CA58B3C-4EF2-47E1-8364-585F5E794B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970" t="37962" r="37186" b="17714"/>
          <a:stretch>
            <a:fillRect/>
          </a:stretch>
        </p:blipFill>
        <p:spPr>
          <a:xfrm>
            <a:off x="1187995" y="1429926"/>
            <a:ext cx="9147314" cy="5494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1 Título">
            <a:extLst>
              <a:ext uri="{FF2B5EF4-FFF2-40B4-BE49-F238E27FC236}">
                <a16:creationId xmlns:a16="http://schemas.microsoft.com/office/drawing/2014/main" id="{45B99F3D-33A2-4307-80B1-7AE88266AF64}"/>
              </a:ext>
            </a:extLst>
          </p:cNvPr>
          <p:cNvSpPr txBox="1"/>
          <p:nvPr/>
        </p:nvSpPr>
        <p:spPr>
          <a:xfrm>
            <a:off x="440676" y="4709552"/>
            <a:ext cx="5507652" cy="17894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DELIBERACION PÚBLICA</a:t>
            </a:r>
          </a:p>
          <a:p>
            <a:pPr>
              <a:lnSpc>
                <a:spcPct val="120000"/>
              </a:lnSpc>
            </a:pPr>
            <a:r>
              <a:rPr lang="es-EC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 Fase 3)</a:t>
            </a:r>
            <a:endParaRPr lang="es-EC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es-EC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E700C0F9-3194-457B-8E8D-B283F4C0DB42}"/>
              </a:ext>
            </a:extLst>
          </p:cNvPr>
          <p:cNvSpPr/>
          <p:nvPr/>
        </p:nvSpPr>
        <p:spPr>
          <a:xfrm>
            <a:off x="4097563" y="5918730"/>
            <a:ext cx="749851" cy="82956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8"/>
          <a:stretch/>
        </p:blipFill>
        <p:spPr>
          <a:xfrm>
            <a:off x="-57151" y="0"/>
            <a:ext cx="12192000" cy="6857999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76419B06-6AB5-58A9-B9EF-1C417533D8FB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9BA8B80E-28F2-4BAB-B4B7-50F07FD1F932}"/>
              </a:ext>
            </a:extLst>
          </p:cNvPr>
          <p:cNvSpPr txBox="1"/>
          <p:nvPr/>
        </p:nvSpPr>
        <p:spPr>
          <a:xfrm>
            <a:off x="2345676" y="442352"/>
            <a:ext cx="8677924" cy="12975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SR. DARWIN BUÑAY</a:t>
            </a:r>
          </a:p>
          <a:p>
            <a:pPr>
              <a:lnSpc>
                <a:spcPct val="120000"/>
              </a:lnSpc>
            </a:pPr>
            <a:r>
              <a:rPr lang="es-EC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PRESIDENTE</a:t>
            </a:r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es-EC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F2F5A20-3F72-4FF8-A41F-932208D340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73" r="12985"/>
          <a:stretch/>
        </p:blipFill>
        <p:spPr>
          <a:xfrm>
            <a:off x="9575515" y="-26455"/>
            <a:ext cx="2349500" cy="254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74F3019-3C00-4EBD-88F9-D236FF8711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09" t="9186" r="7003" b="8580"/>
          <a:stretch/>
        </p:blipFill>
        <p:spPr>
          <a:xfrm>
            <a:off x="123175" y="1434045"/>
            <a:ext cx="4445001" cy="2789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DFAC7AD-9325-4E3E-8F20-3964B07B91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0185"/>
          <a:stretch/>
        </p:blipFill>
        <p:spPr>
          <a:xfrm>
            <a:off x="123175" y="3985172"/>
            <a:ext cx="4590854" cy="2768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5D603A5-2BF5-4CB1-B6DF-C37216639E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789" y="1519947"/>
            <a:ext cx="4499554" cy="2703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4D3C295-3A11-46DC-A846-A50D3BDF199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3803"/>
          <a:stretch/>
        </p:blipFill>
        <p:spPr>
          <a:xfrm>
            <a:off x="4424789" y="4069671"/>
            <a:ext cx="4398634" cy="2703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323E21-AC38-4062-90A7-D9CD821EE95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007" t="13704" r="15663" b="6450"/>
          <a:stretch/>
        </p:blipFill>
        <p:spPr>
          <a:xfrm>
            <a:off x="8924343" y="2048986"/>
            <a:ext cx="3000672" cy="230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60244D-2B90-45F3-A39D-5C79F4051C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6154" y="4089400"/>
            <a:ext cx="3208861" cy="2648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ede ser una imagen de 8 personas y personas estudiando">
            <a:extLst>
              <a:ext uri="{FF2B5EF4-FFF2-40B4-BE49-F238E27FC236}">
                <a16:creationId xmlns:a16="http://schemas.microsoft.com/office/drawing/2014/main" id="{EEEB26EB-DDA2-4762-9632-3BE5EAB26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6"/>
          <a:stretch/>
        </p:blipFill>
        <p:spPr bwMode="auto">
          <a:xfrm>
            <a:off x="-2" y="0"/>
            <a:ext cx="4064833" cy="245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hay ninguna descripción de la foto disponible.">
            <a:extLst>
              <a:ext uri="{FF2B5EF4-FFF2-40B4-BE49-F238E27FC236}">
                <a16:creationId xmlns:a16="http://schemas.microsoft.com/office/drawing/2014/main" id="{80C6204B-0578-4E10-8994-7BF7516BC2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7" r="20550" b="22137"/>
          <a:stretch/>
        </p:blipFill>
        <p:spPr bwMode="auto">
          <a:xfrm>
            <a:off x="0" y="2455053"/>
            <a:ext cx="4064833" cy="209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uede ser una imagen de 7 personas">
            <a:extLst>
              <a:ext uri="{FF2B5EF4-FFF2-40B4-BE49-F238E27FC236}">
                <a16:creationId xmlns:a16="http://schemas.microsoft.com/office/drawing/2014/main" id="{6CD4EE1F-3D3D-4500-87B8-48FA5B0F3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9"/>
          <a:stretch/>
        </p:blipFill>
        <p:spPr bwMode="auto">
          <a:xfrm>
            <a:off x="-13537" y="4584072"/>
            <a:ext cx="4064832" cy="231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uede ser una imagen de 2 personas y texto que dice &quot;ITO AQUÍ centros Info Sardinas GAD PARROQUIAL SARDINAS 2023 2027&quot;">
            <a:extLst>
              <a:ext uri="{FF2B5EF4-FFF2-40B4-BE49-F238E27FC236}">
                <a16:creationId xmlns:a16="http://schemas.microsoft.com/office/drawing/2014/main" id="{ECE23FF3-06C9-4EAF-B3EF-BB66685CE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7" r="11251"/>
          <a:stretch/>
        </p:blipFill>
        <p:spPr bwMode="auto">
          <a:xfrm>
            <a:off x="4064831" y="3352172"/>
            <a:ext cx="2938597" cy="350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1F8598-5771-4BDD-8E4F-10AAEEE413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041" y="-8102"/>
            <a:ext cx="5144756" cy="3429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5E8C4DC-D05F-4360-B619-264C939CC1F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260" r="14083"/>
          <a:stretch/>
        </p:blipFill>
        <p:spPr>
          <a:xfrm>
            <a:off x="6664639" y="3420898"/>
            <a:ext cx="2870201" cy="34371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2C7D5D8-C907-4703-ABDF-5D8A6EDD6B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324"/>
          <a:stretch/>
        </p:blipFill>
        <p:spPr>
          <a:xfrm>
            <a:off x="9067797" y="-8102"/>
            <a:ext cx="3124203" cy="3429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E78363B-4CDD-4E58-BEA5-82D5FB22DA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521" t="15718" b="30510"/>
          <a:stretch/>
        </p:blipFill>
        <p:spPr>
          <a:xfrm>
            <a:off x="8521701" y="3420898"/>
            <a:ext cx="3670300" cy="343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75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uede ser una imagen de 9 personas y texto que dice &quot;CALVIN GAD PARROQUIAL SARDINAS 2023-2027 2023&quot;">
            <a:extLst>
              <a:ext uri="{FF2B5EF4-FFF2-40B4-BE49-F238E27FC236}">
                <a16:creationId xmlns:a16="http://schemas.microsoft.com/office/drawing/2014/main" id="{F9695A14-A300-427F-9A67-A8F6C08F9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39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uede ser una imagen de 9 personas y texto">
            <a:extLst>
              <a:ext uri="{FF2B5EF4-FFF2-40B4-BE49-F238E27FC236}">
                <a16:creationId xmlns:a16="http://schemas.microsoft.com/office/drawing/2014/main" id="{604D87DE-F19C-4C76-B81E-3A766E00D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8" t="19074" b="13519"/>
          <a:stretch/>
        </p:blipFill>
        <p:spPr bwMode="auto">
          <a:xfrm>
            <a:off x="0" y="2794001"/>
            <a:ext cx="4533900" cy="22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402E0FB-4933-4F34-8E38-FE1E0ADB0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900" y="1860551"/>
            <a:ext cx="3982422" cy="26543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E45AFD-C4C1-48B3-BD19-0EB91E3B6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900" y="0"/>
            <a:ext cx="3982422" cy="26543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22D05D2-A471-4B0C-9078-96BC3A4D9A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488" t="-370" r="25674" b="370"/>
          <a:stretch/>
        </p:blipFill>
        <p:spPr>
          <a:xfrm>
            <a:off x="0" y="4838699"/>
            <a:ext cx="2667000" cy="201930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62B1E16-4C89-4F22-BB8B-1F343F43B1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3"/>
          <a:stretch/>
        </p:blipFill>
        <p:spPr>
          <a:xfrm>
            <a:off x="8516322" y="-1"/>
            <a:ext cx="3675678" cy="2439463"/>
          </a:xfrm>
          <a:prstGeom prst="rect">
            <a:avLst/>
          </a:prstGeom>
        </p:spPr>
      </p:pic>
      <p:pic>
        <p:nvPicPr>
          <p:cNvPr id="2056" name="Picture 8" descr="No hay ninguna descripción de la foto disponible.">
            <a:extLst>
              <a:ext uri="{FF2B5EF4-FFF2-40B4-BE49-F238E27FC236}">
                <a16:creationId xmlns:a16="http://schemas.microsoft.com/office/drawing/2014/main" id="{44C5DAE0-7909-4FE6-A66B-F4AB371CD7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9" r="19402" b="5257"/>
          <a:stretch/>
        </p:blipFill>
        <p:spPr bwMode="auto">
          <a:xfrm>
            <a:off x="8516322" y="2045763"/>
            <a:ext cx="3675678" cy="206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No hay ninguna descripción de la foto disponible.">
            <a:extLst>
              <a:ext uri="{FF2B5EF4-FFF2-40B4-BE49-F238E27FC236}">
                <a16:creationId xmlns:a16="http://schemas.microsoft.com/office/drawing/2014/main" id="{95657153-01FD-4489-9553-1589978E4E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2" t="27130" r="29636" b="10185"/>
          <a:stretch/>
        </p:blipFill>
        <p:spPr bwMode="auto">
          <a:xfrm>
            <a:off x="8516322" y="4117434"/>
            <a:ext cx="3675678" cy="274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uede ser una imagen de 5 personas y texto">
            <a:extLst>
              <a:ext uri="{FF2B5EF4-FFF2-40B4-BE49-F238E27FC236}">
                <a16:creationId xmlns:a16="http://schemas.microsoft.com/office/drawing/2014/main" id="{CD946067-233B-4BDD-8646-7A91144CB8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16" b="23331"/>
          <a:stretch/>
        </p:blipFill>
        <p:spPr bwMode="auto">
          <a:xfrm>
            <a:off x="2296009" y="4838699"/>
            <a:ext cx="2819401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16140C-F123-4DD5-A4FB-859084C479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3900" y="4203701"/>
            <a:ext cx="3982422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1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56E6B0-4F10-4FE8-BFE3-689C5023F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47644" cy="32893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40C1627-C7AF-4948-90AB-13B10D20D4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2300"/>
            <a:ext cx="5847644" cy="36957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D83061-6786-4517-B28E-FA4E77DC0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04" y="2971800"/>
            <a:ext cx="2914650" cy="38862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88597E9-C01A-471E-A83E-FD85802E98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04" y="0"/>
            <a:ext cx="6476296" cy="30106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ED0A64D-4A47-4DD4-9D56-69F4B9CD72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7"/>
          <a:stretch/>
        </p:blipFill>
        <p:spPr>
          <a:xfrm>
            <a:off x="8356600" y="3010694"/>
            <a:ext cx="3835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82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 hay ninguna descripción de la foto disponible.">
            <a:extLst>
              <a:ext uri="{FF2B5EF4-FFF2-40B4-BE49-F238E27FC236}">
                <a16:creationId xmlns:a16="http://schemas.microsoft.com/office/drawing/2014/main" id="{670DE444-F654-40DB-BF0E-2E9892C4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5086" cy="3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o hay ninguna descripción de la foto disponible.">
            <a:extLst>
              <a:ext uri="{FF2B5EF4-FFF2-40B4-BE49-F238E27FC236}">
                <a16:creationId xmlns:a16="http://schemas.microsoft.com/office/drawing/2014/main" id="{AB7B97EC-FCC0-4153-A6AC-25A2A365D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217" y="3282950"/>
            <a:ext cx="4706802" cy="3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FD59DE-F5B7-4B25-9F73-70F57350F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145" y="5355960"/>
            <a:ext cx="2253755" cy="150204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4635F8C-5C06-4CDE-B66B-5DCD51D783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955"/>
          <a:stretch/>
        </p:blipFill>
        <p:spPr>
          <a:xfrm>
            <a:off x="4083425" y="0"/>
            <a:ext cx="3140592" cy="3429000"/>
          </a:xfrm>
          <a:prstGeom prst="rect">
            <a:avLst/>
          </a:prstGeom>
        </p:spPr>
      </p:pic>
      <p:pic>
        <p:nvPicPr>
          <p:cNvPr id="4100" name="Picture 4" descr="No hay ninguna descripción de la foto disponible.">
            <a:extLst>
              <a:ext uri="{FF2B5EF4-FFF2-40B4-BE49-F238E27FC236}">
                <a16:creationId xmlns:a16="http://schemas.microsoft.com/office/drawing/2014/main" id="{2C96A9A7-B81A-46D9-B39A-38A0EF1DB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750" y="-18262"/>
            <a:ext cx="4859250" cy="344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63557D8-010E-4779-98F1-03C707A684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1784" y="3429000"/>
            <a:ext cx="3861361" cy="3428999"/>
          </a:xfrm>
          <a:prstGeom prst="rect">
            <a:avLst/>
          </a:prstGeom>
        </p:spPr>
      </p:pic>
      <p:pic>
        <p:nvPicPr>
          <p:cNvPr id="4104" name="Picture 8" descr="Puede ser una imagen de 11 personas y texto">
            <a:extLst>
              <a:ext uri="{FF2B5EF4-FFF2-40B4-BE49-F238E27FC236}">
                <a16:creationId xmlns:a16="http://schemas.microsoft.com/office/drawing/2014/main" id="{46378038-BD32-4458-8913-FE3E17698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4"/>
          <a:stretch/>
        </p:blipFill>
        <p:spPr bwMode="auto">
          <a:xfrm>
            <a:off x="-19116" y="3429000"/>
            <a:ext cx="481429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66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 hay ninguna descripción de la foto disponible.">
            <a:extLst>
              <a:ext uri="{FF2B5EF4-FFF2-40B4-BE49-F238E27FC236}">
                <a16:creationId xmlns:a16="http://schemas.microsoft.com/office/drawing/2014/main" id="{E999FE29-2BE9-4C56-9D8C-3C9ACF8CE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0119" cy="303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97607C6-4DDE-44A9-8858-853A63B24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673" y="-31335"/>
            <a:ext cx="4039586" cy="2692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0ECE53-776A-410E-8EE3-85F208CE0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4" y="3850430"/>
            <a:ext cx="4529229" cy="30187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3B017C-79DB-47B4-B919-E2DB360F6B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862"/>
          <a:stretch/>
        </p:blipFill>
        <p:spPr>
          <a:xfrm>
            <a:off x="-5805" y="2141630"/>
            <a:ext cx="4699000" cy="22598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CAF11C7-AB94-41BD-B1FF-5C84752D46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952" y="1950380"/>
            <a:ext cx="4022894" cy="26812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0BE5DCC-607F-4511-B4C9-20A5A6FD0F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7644" y="4341879"/>
            <a:ext cx="4039586" cy="25273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59439AA-F459-453A-846E-F25D5671A5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30" y="0"/>
            <a:ext cx="3658154" cy="274361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62F9BAA-D22B-48B8-B60B-DAB2BC9A70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846" y="2450268"/>
            <a:ext cx="3691538" cy="252730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66CEB51-551E-4DC7-A83D-74D98F9095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846" y="4370169"/>
            <a:ext cx="3691538" cy="247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01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678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2377731" y="2088398"/>
            <a:ext cx="7436538" cy="13406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C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COMISION DE PRODUCCIÓN</a:t>
            </a:r>
          </a:p>
          <a:p>
            <a:pPr>
              <a:lnSpc>
                <a:spcPct val="100000"/>
              </a:lnSpc>
            </a:pPr>
            <a:r>
              <a:rPr lang="es-EC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ING. GERMAN CHASIPANTA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2443742" y="-419548"/>
            <a:ext cx="9185274" cy="17433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COMISION DE ASUNTOS SOCIALES</a:t>
            </a:r>
          </a:p>
          <a:p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SR. ADRIÁN JIMÉNEZ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386F5F56-C5EF-B672-A67A-6D08AA4DD502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01D67F64-C424-413F-BCCA-FBB1B1157271}"/>
              </a:ext>
            </a:extLst>
          </p:cNvPr>
          <p:cNvSpPr txBox="1"/>
          <p:nvPr/>
        </p:nvSpPr>
        <p:spPr>
          <a:xfrm>
            <a:off x="-104535" y="911600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CULTURA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Pregón – Elección Mujer Símbolo El Chaco 2023 </a:t>
            </a:r>
          </a:p>
          <a:p>
            <a:pPr algn="just"/>
            <a:endParaRPr lang="es-EC" sz="2200" b="1" dirty="0"/>
          </a:p>
        </p:txBody>
      </p:sp>
      <p:pic>
        <p:nvPicPr>
          <p:cNvPr id="7" name="Imagen 6" descr="GRUPO DE DANZA&#10;">
            <a:extLst>
              <a:ext uri="{FF2B5EF4-FFF2-40B4-BE49-F238E27FC236}">
                <a16:creationId xmlns:a16="http://schemas.microsoft.com/office/drawing/2014/main" id="{38C8E72B-2112-4ED0-853F-78F1C2E644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5" y="1837730"/>
            <a:ext cx="3265205" cy="210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F2F4AD-7BDE-458B-B52B-166700CA5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9801" y="1976583"/>
            <a:ext cx="2408082" cy="4254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0E3F7F4-D58E-487C-A894-2A42A8911F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6832"/>
            <a:ext cx="3265205" cy="2307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161244A8-9BA7-4FCE-B4D8-CC71D69422E6}"/>
              </a:ext>
            </a:extLst>
          </p:cNvPr>
          <p:cNvSpPr txBox="1"/>
          <p:nvPr/>
        </p:nvSpPr>
        <p:spPr>
          <a:xfrm>
            <a:off x="6459541" y="1313801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Brigadas Médicas Sumak Kawsay Wasi </a:t>
            </a:r>
          </a:p>
          <a:p>
            <a:pPr algn="just"/>
            <a:endParaRPr lang="es-EC" sz="2200" b="1" dirty="0"/>
          </a:p>
        </p:txBody>
      </p:sp>
      <p:pic>
        <p:nvPicPr>
          <p:cNvPr id="14" name="Imagen 13" descr="Un hombre sentado en una silla&#10;&#10;Descripción generada automáticamente con confianza media">
            <a:extLst>
              <a:ext uri="{FF2B5EF4-FFF2-40B4-BE49-F238E27FC236}">
                <a16:creationId xmlns:a16="http://schemas.microsoft.com/office/drawing/2014/main" id="{D03C4FC6-C188-410A-939C-AA6AD0EBBC7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0" t="6221" b="7215"/>
          <a:stretch/>
        </p:blipFill>
        <p:spPr>
          <a:xfrm>
            <a:off x="5768668" y="2376059"/>
            <a:ext cx="2936204" cy="2221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 descr="Imagen que contiene interior, hombre, computer, silla&#10;&#10;Descripción generada automáticamente">
            <a:extLst>
              <a:ext uri="{FF2B5EF4-FFF2-40B4-BE49-F238E27FC236}">
                <a16:creationId xmlns:a16="http://schemas.microsoft.com/office/drawing/2014/main" id="{FEFA813A-0F24-475E-A291-3D2166688FA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/>
          <a:stretch/>
        </p:blipFill>
        <p:spPr>
          <a:xfrm>
            <a:off x="8508351" y="2366010"/>
            <a:ext cx="3165147" cy="2221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Puede ser una imagen de 3 personas, acupuntura y hospital">
            <a:extLst>
              <a:ext uri="{FF2B5EF4-FFF2-40B4-BE49-F238E27FC236}">
                <a16:creationId xmlns:a16="http://schemas.microsoft.com/office/drawing/2014/main" id="{56837C38-AFC8-4CC5-87E5-99267BFDB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8"/>
          <a:stretch/>
        </p:blipFill>
        <p:spPr bwMode="auto">
          <a:xfrm>
            <a:off x="7180257" y="4518793"/>
            <a:ext cx="2905933" cy="22212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uede ser una imagen de 2 personas, trenzas y secador de pelo">
            <a:extLst>
              <a:ext uri="{FF2B5EF4-FFF2-40B4-BE49-F238E27FC236}">
                <a16:creationId xmlns:a16="http://schemas.microsoft.com/office/drawing/2014/main" id="{4AC4D1CB-5D99-4F45-AEC8-9355E4234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6" t="2963" r="10506" b="9141"/>
          <a:stretch/>
        </p:blipFill>
        <p:spPr bwMode="auto">
          <a:xfrm>
            <a:off x="9910913" y="4500077"/>
            <a:ext cx="2107820" cy="22212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6" descr="Inicio">
            <a:extLst>
              <a:ext uri="{FF2B5EF4-FFF2-40B4-BE49-F238E27FC236}">
                <a16:creationId xmlns:a16="http://schemas.microsoft.com/office/drawing/2014/main" id="{FE0D208F-52FC-43C2-A00E-47B0FAFE18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4" name="Picture 10" descr="Inicio">
            <a:extLst>
              <a:ext uri="{FF2B5EF4-FFF2-40B4-BE49-F238E27FC236}">
                <a16:creationId xmlns:a16="http://schemas.microsoft.com/office/drawing/2014/main" id="{26BBDE0E-60D7-45E7-A143-0EDE1CA57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08" y="4514595"/>
            <a:ext cx="2055153" cy="217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9" name="Marcador de contenido 8" descr="Un grupo de personas en un salón de clases&#10;&#10;Descripción generada automáticamente con confianza media">
            <a:extLst>
              <a:ext uri="{FF2B5EF4-FFF2-40B4-BE49-F238E27FC236}">
                <a16:creationId xmlns:a16="http://schemas.microsoft.com/office/drawing/2014/main" id="{65C9E35B-4B04-95B0-7518-FFB465440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00" y="1825625"/>
            <a:ext cx="6528600" cy="4351338"/>
          </a:xfrm>
        </p:spPr>
      </p:pic>
      <p:pic>
        <p:nvPicPr>
          <p:cNvPr id="4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" y="8335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1616121" y="1091821"/>
            <a:ext cx="8060141" cy="3760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2023 - 2027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AE2C16AB-246B-F095-89DF-E85EC97CAE5B}"/>
              </a:ext>
            </a:extLst>
          </p:cNvPr>
          <p:cNvSpPr txBox="1"/>
          <p:nvPr/>
        </p:nvSpPr>
        <p:spPr>
          <a:xfrm>
            <a:off x="280339" y="365125"/>
            <a:ext cx="51027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Convenio Universidad Central – Trabajo Social</a:t>
            </a:r>
          </a:p>
          <a:p>
            <a:pPr algn="just"/>
            <a:endParaRPr lang="es-EC" sz="2200" b="1" dirty="0"/>
          </a:p>
        </p:txBody>
      </p:sp>
      <p:pic>
        <p:nvPicPr>
          <p:cNvPr id="6" name="Imagen 5" descr="Grupo de personas de pie&#10;&#10;Descripción generada automáticamente">
            <a:extLst>
              <a:ext uri="{FF2B5EF4-FFF2-40B4-BE49-F238E27FC236}">
                <a16:creationId xmlns:a16="http://schemas.microsoft.com/office/drawing/2014/main" id="{D5FA54CA-7721-2742-8569-2B96CC8B50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17" y="3393195"/>
            <a:ext cx="4041666" cy="2876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02AADB4D-D539-1CE8-8A86-58A1AC23F2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4"/>
          <a:stretch/>
        </p:blipFill>
        <p:spPr>
          <a:xfrm>
            <a:off x="3659509" y="3715661"/>
            <a:ext cx="2755869" cy="2475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 descr="Grupo de personas posando para una foto en un pared&#10;&#10;Descripción generada automáticamente">
            <a:extLst>
              <a:ext uri="{FF2B5EF4-FFF2-40B4-BE49-F238E27FC236}">
                <a16:creationId xmlns:a16="http://schemas.microsoft.com/office/drawing/2014/main" id="{E2018356-E098-BF79-7837-E873F773A6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" y="1384722"/>
            <a:ext cx="3401248" cy="2228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No hay ninguna descripción de la foto disponible.">
            <a:extLst>
              <a:ext uri="{FF2B5EF4-FFF2-40B4-BE49-F238E27FC236}">
                <a16:creationId xmlns:a16="http://schemas.microsoft.com/office/drawing/2014/main" id="{94E13363-E0E2-477B-8B68-8F08762A2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8" y="1285129"/>
            <a:ext cx="3258575" cy="2700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039C1ABC-0370-47E0-A241-FE4302866A37}"/>
              </a:ext>
            </a:extLst>
          </p:cNvPr>
          <p:cNvSpPr txBox="1"/>
          <p:nvPr/>
        </p:nvSpPr>
        <p:spPr>
          <a:xfrm>
            <a:off x="7344935" y="81256"/>
            <a:ext cx="4858761" cy="918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Casa de Bienestar Social Sardinas </a:t>
            </a:r>
          </a:p>
          <a:p>
            <a:pPr algn="just"/>
            <a:endParaRPr lang="es-EC" sz="2200" b="1" dirty="0"/>
          </a:p>
        </p:txBody>
      </p:sp>
      <p:pic>
        <p:nvPicPr>
          <p:cNvPr id="2054" name="Picture 6" descr="Puede ser una imagen de 13 personas y texto que dice &quot;い GAD PARROQUIAL SARDINAS 2023 2027 Mllm&quot;">
            <a:extLst>
              <a:ext uri="{FF2B5EF4-FFF2-40B4-BE49-F238E27FC236}">
                <a16:creationId xmlns:a16="http://schemas.microsoft.com/office/drawing/2014/main" id="{4CCC3FD2-B8C7-41A7-BD59-626F34A98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588" y="4689155"/>
            <a:ext cx="3556493" cy="21342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uede ser una imagen de 2 personas y texto que dice &quot;COFFEE GAD PARROQUIAL SARDINAS 2023 2027&quot;">
            <a:extLst>
              <a:ext uri="{FF2B5EF4-FFF2-40B4-BE49-F238E27FC236}">
                <a16:creationId xmlns:a16="http://schemas.microsoft.com/office/drawing/2014/main" id="{BAC9CB2E-7B1E-4731-A393-82FE94C45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2"/>
          <a:stretch/>
        </p:blipFill>
        <p:spPr bwMode="auto">
          <a:xfrm>
            <a:off x="9262618" y="744970"/>
            <a:ext cx="3004578" cy="3851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uede ser una imagen de 7 personas y texto que dice &quot;GAD GAD PARROQUIAL SARDINAS 2023 2027 1&quot;">
            <a:extLst>
              <a:ext uri="{FF2B5EF4-FFF2-40B4-BE49-F238E27FC236}">
                <a16:creationId xmlns:a16="http://schemas.microsoft.com/office/drawing/2014/main" id="{5E23B2ED-1F6C-49ED-83B1-896771CAD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588" y="2614614"/>
            <a:ext cx="3556493" cy="22020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 descr="Imagen que contiene exterior, edificio, tren, banqueta&#10;&#10;Descripción generada automáticamente">
            <a:extLst>
              <a:ext uri="{FF2B5EF4-FFF2-40B4-BE49-F238E27FC236}">
                <a16:creationId xmlns:a16="http://schemas.microsoft.com/office/drawing/2014/main" id="{75195BC2-0EAC-406C-B9E0-CA2146DC6C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802" y="786209"/>
            <a:ext cx="3594822" cy="2253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929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16" y="0"/>
            <a:ext cx="12192000" cy="6858001"/>
          </a:xfrm>
          <a:prstGeom prst="rect">
            <a:avLst/>
          </a:prstGeom>
        </p:spPr>
      </p:pic>
      <p:sp>
        <p:nvSpPr>
          <p:cNvPr id="8" name="1 Título"/>
          <p:cNvSpPr txBox="1"/>
          <p:nvPr/>
        </p:nvSpPr>
        <p:spPr>
          <a:xfrm>
            <a:off x="2350613" y="117094"/>
            <a:ext cx="71859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kumimoji="0" lang="es-EC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7" name="1 Título"/>
          <p:cNvSpPr txBox="1"/>
          <p:nvPr/>
        </p:nvSpPr>
        <p:spPr>
          <a:xfrm>
            <a:off x="6568439" y="4123966"/>
            <a:ext cx="4173304" cy="1904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C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</a:p>
        </p:txBody>
      </p:sp>
      <p:sp>
        <p:nvSpPr>
          <p:cNvPr id="3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C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ADM 2023 - 2027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386BCCC5-BA63-01AD-D0A6-4E7A53D0B12E}"/>
              </a:ext>
            </a:extLst>
          </p:cNvPr>
          <p:cNvSpPr txBox="1"/>
          <p:nvPr/>
        </p:nvSpPr>
        <p:spPr>
          <a:xfrm>
            <a:off x="126759" y="532069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Intercambio Recreativo Social y Cultural Adultos Mayores Sardinas - </a:t>
            </a:r>
            <a:r>
              <a:rPr lang="es-EC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Oyacachi</a:t>
            </a: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s-EC" sz="2200" b="1" dirty="0"/>
          </a:p>
        </p:txBody>
      </p:sp>
      <p:pic>
        <p:nvPicPr>
          <p:cNvPr id="9" name="Imagen 8" descr="Grupo de personas en un parque&#10;&#10;Descripción generada automáticamente">
            <a:extLst>
              <a:ext uri="{FF2B5EF4-FFF2-40B4-BE49-F238E27FC236}">
                <a16:creationId xmlns:a16="http://schemas.microsoft.com/office/drawing/2014/main" id="{76EE3BE3-F65A-AC93-019E-7830AA01DC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8" y="1678161"/>
            <a:ext cx="3522528" cy="2458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Un grupo de personas junto a una silla&#10;&#10;Descripción generada automáticamente con confianza media">
            <a:extLst>
              <a:ext uri="{FF2B5EF4-FFF2-40B4-BE49-F238E27FC236}">
                <a16:creationId xmlns:a16="http://schemas.microsoft.com/office/drawing/2014/main" id="{747AA46E-5372-DA82-C26D-0FFEBD448E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" y="3959380"/>
            <a:ext cx="3509827" cy="242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 descr="Grupo de personas en un evento&#10;&#10;Descripción generada automáticamente">
            <a:extLst>
              <a:ext uri="{FF2B5EF4-FFF2-40B4-BE49-F238E27FC236}">
                <a16:creationId xmlns:a16="http://schemas.microsoft.com/office/drawing/2014/main" id="{61C36484-8062-A09A-289B-D3C8174CC3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343" y="1699732"/>
            <a:ext cx="3241446" cy="2274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Puede ser una imagen de 4 personas, estrado, multitud y texto">
            <a:extLst>
              <a:ext uri="{FF2B5EF4-FFF2-40B4-BE49-F238E27FC236}">
                <a16:creationId xmlns:a16="http://schemas.microsoft.com/office/drawing/2014/main" id="{8B6AA33B-A753-4C0D-B6A1-BDA03AE8F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446" y="3839716"/>
            <a:ext cx="3241446" cy="2525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>
            <a:extLst>
              <a:ext uri="{FF2B5EF4-FFF2-40B4-BE49-F238E27FC236}">
                <a16:creationId xmlns:a16="http://schemas.microsoft.com/office/drawing/2014/main" id="{22B3DF51-0673-4088-ABA0-4293D9F0015A}"/>
              </a:ext>
            </a:extLst>
          </p:cNvPr>
          <p:cNvSpPr txBox="1"/>
          <p:nvPr/>
        </p:nvSpPr>
        <p:spPr>
          <a:xfrm>
            <a:off x="6978590" y="92998"/>
            <a:ext cx="5009218" cy="1120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Actividades Adultos Mayores Sardinas</a:t>
            </a:r>
          </a:p>
          <a:p>
            <a:pPr algn="just"/>
            <a:endParaRPr lang="es-EC" sz="2200" b="1" dirty="0"/>
          </a:p>
        </p:txBody>
      </p:sp>
      <p:pic>
        <p:nvPicPr>
          <p:cNvPr id="16" name="Imagen 15" descr="Un grupo de personas en una cancha&#10;&#10;Descripción generada automáticamente">
            <a:extLst>
              <a:ext uri="{FF2B5EF4-FFF2-40B4-BE49-F238E27FC236}">
                <a16:creationId xmlns:a16="http://schemas.microsoft.com/office/drawing/2014/main" id="{AAB47F50-2B3B-4503-9C6C-D01E6A792D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346" y="2362069"/>
            <a:ext cx="3411141" cy="2274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n 17" descr="Un grupo de personas sentadas alrededor de una mesa&#10;&#10;Descripción generada automáticamente">
            <a:extLst>
              <a:ext uri="{FF2B5EF4-FFF2-40B4-BE49-F238E27FC236}">
                <a16:creationId xmlns:a16="http://schemas.microsoft.com/office/drawing/2014/main" id="{AE2F5E57-A27E-4B82-91E0-84D3F34882A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939" y="4432145"/>
            <a:ext cx="3411141" cy="2060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 descr="Personas preparando comida en una mesa&#10;&#10;Descripción generada automáticamente">
            <a:extLst>
              <a:ext uri="{FF2B5EF4-FFF2-40B4-BE49-F238E27FC236}">
                <a16:creationId xmlns:a16="http://schemas.microsoft.com/office/drawing/2014/main" id="{52F5E34E-0CD5-493C-99B9-A5B1C4A598D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346" y="966738"/>
            <a:ext cx="3411141" cy="1860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No hay ninguna descripción de la foto disponible.">
            <a:extLst>
              <a:ext uri="{FF2B5EF4-FFF2-40B4-BE49-F238E27FC236}">
                <a16:creationId xmlns:a16="http://schemas.microsoft.com/office/drawing/2014/main" id="{CD19D85E-8B4B-4DF5-BC77-6E9CADA13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5" t="5325" r="10710"/>
          <a:stretch/>
        </p:blipFill>
        <p:spPr bwMode="auto">
          <a:xfrm>
            <a:off x="9967708" y="3042319"/>
            <a:ext cx="2246785" cy="34654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o hay ninguna descripción de la foto disponible.">
            <a:extLst>
              <a:ext uri="{FF2B5EF4-FFF2-40B4-BE49-F238E27FC236}">
                <a16:creationId xmlns:a16="http://schemas.microsoft.com/office/drawing/2014/main" id="{D851694B-A6BD-4C86-A3C0-8D53E6499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3"/>
          <a:stretch/>
        </p:blipFill>
        <p:spPr bwMode="auto">
          <a:xfrm>
            <a:off x="10005910" y="1007000"/>
            <a:ext cx="2059331" cy="2751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C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ADM 2023 - 2024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E9CDCF82-00F2-E665-7DB7-5073948E4DFE}"/>
              </a:ext>
            </a:extLst>
          </p:cNvPr>
          <p:cNvSpPr txBox="1"/>
          <p:nvPr/>
        </p:nvSpPr>
        <p:spPr>
          <a:xfrm>
            <a:off x="2268166" y="103936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Actividades Niñas, Niños, Adolescentes </a:t>
            </a:r>
          </a:p>
          <a:p>
            <a:pPr algn="just"/>
            <a:endParaRPr lang="es-EC" sz="2200" b="1" dirty="0"/>
          </a:p>
        </p:txBody>
      </p:sp>
      <p:pic>
        <p:nvPicPr>
          <p:cNvPr id="8" name="Imagen 7" descr="Un grupo de personas posando delante de una ventana&#10;&#10;Descripción generada automáticamente">
            <a:extLst>
              <a:ext uri="{FF2B5EF4-FFF2-40B4-BE49-F238E27FC236}">
                <a16:creationId xmlns:a16="http://schemas.microsoft.com/office/drawing/2014/main" id="{7AEDA8B8-529C-5D0A-6955-24A9A2ADE7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75" y="1295640"/>
            <a:ext cx="3810000" cy="2598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 descr="Grupo de personas posando para una foto&#10;&#10;Descripción generada automáticamente">
            <a:extLst>
              <a:ext uri="{FF2B5EF4-FFF2-40B4-BE49-F238E27FC236}">
                <a16:creationId xmlns:a16="http://schemas.microsoft.com/office/drawing/2014/main" id="{A1BD1C10-1C75-A3D4-71C9-B642193ABB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102" y="3511594"/>
            <a:ext cx="4618023" cy="3016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B8F17EBF-FD79-5869-D5A7-A247DF3277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759" y="1234034"/>
            <a:ext cx="4025706" cy="2636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4E90199-52B2-4285-AE46-F772C9B022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1358" y="890293"/>
            <a:ext cx="4690642" cy="2636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503DDDA-621F-46AC-9441-615D8374C4D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189" t="11112" r="6060" b="9141"/>
          <a:stretch/>
        </p:blipFill>
        <p:spPr>
          <a:xfrm>
            <a:off x="8615522" y="3398064"/>
            <a:ext cx="3444436" cy="3116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5416AD-2D8F-4EF4-B1B8-B172B9AA343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516" b="21296"/>
          <a:stretch/>
        </p:blipFill>
        <p:spPr>
          <a:xfrm>
            <a:off x="221332" y="3714492"/>
            <a:ext cx="3949212" cy="2799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0367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C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ADM 2023 - 2027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FC1CB73B-D92C-7067-13FD-D1D86BA0E2DA}"/>
              </a:ext>
            </a:extLst>
          </p:cNvPr>
          <p:cNvSpPr txBox="1"/>
          <p:nvPr/>
        </p:nvSpPr>
        <p:spPr>
          <a:xfrm>
            <a:off x="3155032" y="352202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Vacacional “Si se puede panas” Sardinas 2023</a:t>
            </a:r>
          </a:p>
          <a:p>
            <a:pPr algn="just"/>
            <a:endParaRPr lang="es-EC" sz="2200" b="1" dirty="0"/>
          </a:p>
        </p:txBody>
      </p:sp>
      <p:pic>
        <p:nvPicPr>
          <p:cNvPr id="7" name="Imagen 6" descr="Imagen que contiene persona, interior, tabla, colorido&#10;&#10;Descripción generada automáticamente">
            <a:extLst>
              <a:ext uri="{FF2B5EF4-FFF2-40B4-BE49-F238E27FC236}">
                <a16:creationId xmlns:a16="http://schemas.microsoft.com/office/drawing/2014/main" id="{7087F9E6-0408-5A5A-000E-89C3688C3C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46" y="3676578"/>
            <a:ext cx="4353713" cy="2764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 descr="Un grupo de niños comiendo en un restaurante&#10;&#10;Descripción generada automáticamente">
            <a:extLst>
              <a:ext uri="{FF2B5EF4-FFF2-40B4-BE49-F238E27FC236}">
                <a16:creationId xmlns:a16="http://schemas.microsoft.com/office/drawing/2014/main" id="{6186C218-DE48-8949-A915-06D1216F87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46" y="1211542"/>
            <a:ext cx="4213554" cy="2579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Grupo de personas junto a un cuerpo de agua&#10;&#10;Descripción generada automáticamente">
            <a:extLst>
              <a:ext uri="{FF2B5EF4-FFF2-40B4-BE49-F238E27FC236}">
                <a16:creationId xmlns:a16="http://schemas.microsoft.com/office/drawing/2014/main" id="{4128F043-7977-1F52-BC4E-C15CA1B878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131" y="1271561"/>
            <a:ext cx="4135319" cy="2764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Puede ser una imagen de 9 personas, personas nadando y piscina">
            <a:extLst>
              <a:ext uri="{FF2B5EF4-FFF2-40B4-BE49-F238E27FC236}">
                <a16:creationId xmlns:a16="http://schemas.microsoft.com/office/drawing/2014/main" id="{CD32F293-5BA1-4CAA-91DE-4519B0B2A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37728"/>
            <a:ext cx="4213555" cy="2808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588D5ED-562D-4711-8B28-16516BD6C4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2334" y="164983"/>
            <a:ext cx="3593047" cy="2394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C73E7F-9221-464D-8551-300A776E29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4450" y="2339056"/>
            <a:ext cx="3552488" cy="2367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558466A-9FEB-4CF1-8AD7-EF3EE65635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66750" y="4578333"/>
            <a:ext cx="3448631" cy="2271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44" y="-1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C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ADM 2023 - 2027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D4459604-B527-9DD5-CCBB-E0B716939E26}"/>
              </a:ext>
            </a:extLst>
          </p:cNvPr>
          <p:cNvSpPr txBox="1"/>
          <p:nvPr/>
        </p:nvSpPr>
        <p:spPr>
          <a:xfrm>
            <a:off x="34244" y="476456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Cultural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VII Concurso de la Colada Morada y Guaguas de Pan Sardinas 2023</a:t>
            </a:r>
          </a:p>
          <a:p>
            <a:pPr algn="just"/>
            <a:endParaRPr lang="es-EC" sz="2200" b="1" dirty="0"/>
          </a:p>
        </p:txBody>
      </p:sp>
      <p:pic>
        <p:nvPicPr>
          <p:cNvPr id="7" name="Imagen 6" descr="Un grupo de personas alrededor de una mesa con comida&#10;&#10;Descripción generada automáticamente">
            <a:extLst>
              <a:ext uri="{FF2B5EF4-FFF2-40B4-BE49-F238E27FC236}">
                <a16:creationId xmlns:a16="http://schemas.microsoft.com/office/drawing/2014/main" id="{B1FE0F30-BABA-00E4-530D-42C1445723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51" y="1734286"/>
            <a:ext cx="3133325" cy="2088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 descr="Un grupo de personas de pie sobre pasto&#10;&#10;Descripción generada automáticamente">
            <a:extLst>
              <a:ext uri="{FF2B5EF4-FFF2-40B4-BE49-F238E27FC236}">
                <a16:creationId xmlns:a16="http://schemas.microsoft.com/office/drawing/2014/main" id="{F9440BFF-9BC1-3A49-B5DE-B1CA1C1090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953" y="1722967"/>
            <a:ext cx="3133326" cy="2088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Un grupo de personas en un parque de diversiones&#10;&#10;Descripción generada automáticamente con confianza baja">
            <a:extLst>
              <a:ext uri="{FF2B5EF4-FFF2-40B4-BE49-F238E27FC236}">
                <a16:creationId xmlns:a16="http://schemas.microsoft.com/office/drawing/2014/main" id="{1855344F-D773-3A02-0561-C50F43DDF7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51" y="3766791"/>
            <a:ext cx="3977843" cy="2651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Puede ser una imagen de bebida y texto que dice &quot;VIICONCURSO DELA COLADA MORADA Y GUGUAS DE PAN SARDINAS 2023 A PARTIR DE LAS 12:H00 PM TE ESPERAMOS. ESPACIO RECREATIVO DE LA PARROQUIA GAD SARDINAS&quot;">
            <a:extLst>
              <a:ext uri="{FF2B5EF4-FFF2-40B4-BE49-F238E27FC236}">
                <a16:creationId xmlns:a16="http://schemas.microsoft.com/office/drawing/2014/main" id="{3CB95469-D88B-446F-AE0F-E6B0B67D6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549" y="3659382"/>
            <a:ext cx="2110730" cy="2759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Título">
            <a:extLst>
              <a:ext uri="{FF2B5EF4-FFF2-40B4-BE49-F238E27FC236}">
                <a16:creationId xmlns:a16="http://schemas.microsoft.com/office/drawing/2014/main" id="{FF9D698F-E977-43EE-AF15-A2D4338F0C37}"/>
              </a:ext>
            </a:extLst>
          </p:cNvPr>
          <p:cNvSpPr txBox="1"/>
          <p:nvPr/>
        </p:nvSpPr>
        <p:spPr>
          <a:xfrm>
            <a:off x="6407548" y="-1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Entrega de Kits de Alimentos Adultos Mayores</a:t>
            </a:r>
          </a:p>
          <a:p>
            <a:pPr algn="just"/>
            <a:endParaRPr lang="es-EC" sz="2200" b="1" dirty="0"/>
          </a:p>
        </p:txBody>
      </p:sp>
      <p:pic>
        <p:nvPicPr>
          <p:cNvPr id="12" name="Imagen 11" descr="Un par de personas de pie">
            <a:extLst>
              <a:ext uri="{FF2B5EF4-FFF2-40B4-BE49-F238E27FC236}">
                <a16:creationId xmlns:a16="http://schemas.microsoft.com/office/drawing/2014/main" id="{0AB00AD5-F25E-4935-B417-22C81AABC27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77"/>
          <a:stretch/>
        </p:blipFill>
        <p:spPr>
          <a:xfrm>
            <a:off x="9715265" y="1507244"/>
            <a:ext cx="2425408" cy="2637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 descr="Grupo de personas en un evento&#10;&#10;Descripción generada automáticamente con confianza media">
            <a:extLst>
              <a:ext uri="{FF2B5EF4-FFF2-40B4-BE49-F238E27FC236}">
                <a16:creationId xmlns:a16="http://schemas.microsoft.com/office/drawing/2014/main" id="{CC4A1A05-3C8F-4782-9818-8BF6F41EF9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86" y="1507244"/>
            <a:ext cx="3495809" cy="2235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 descr="Grupo de personas sentadas alrededor de una mesa&#10;&#10;Descripción generada automáticamente">
            <a:extLst>
              <a:ext uri="{FF2B5EF4-FFF2-40B4-BE49-F238E27FC236}">
                <a16:creationId xmlns:a16="http://schemas.microsoft.com/office/drawing/2014/main" id="{3CC0A65F-8550-41C8-B99C-1E76C6A9435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961" y="3742537"/>
            <a:ext cx="3743378" cy="2284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Rounded MT Bold" panose="020F070403050403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C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ADM 2023 - 2027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1EE68EE2-6454-DECF-52EB-E52A3150C748}"/>
              </a:ext>
            </a:extLst>
          </p:cNvPr>
          <p:cNvSpPr txBox="1"/>
          <p:nvPr/>
        </p:nvSpPr>
        <p:spPr>
          <a:xfrm>
            <a:off x="185921" y="535331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DEPORTE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Campeonato de Indor Interno y Ecua </a:t>
            </a:r>
            <a:r>
              <a:rPr lang="es-EC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Voley</a:t>
            </a: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 Post 50 abierto “Sardinas unidos 2023 – 2024”</a:t>
            </a:r>
          </a:p>
          <a:p>
            <a:pPr algn="just"/>
            <a:endParaRPr lang="es-EC" sz="2200" b="1" dirty="0"/>
          </a:p>
        </p:txBody>
      </p:sp>
      <p:pic>
        <p:nvPicPr>
          <p:cNvPr id="7" name="Imagen 6" descr="Un grupo de personas jugando fútbol&#10;&#10;Descripción generada automáticamente">
            <a:extLst>
              <a:ext uri="{FF2B5EF4-FFF2-40B4-BE49-F238E27FC236}">
                <a16:creationId xmlns:a16="http://schemas.microsoft.com/office/drawing/2014/main" id="{CB61524F-C10E-62CC-CA54-7E9367636A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81"/>
          <a:stretch/>
        </p:blipFill>
        <p:spPr>
          <a:xfrm>
            <a:off x="3258453" y="3671786"/>
            <a:ext cx="2266886" cy="2191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Grupo de personas posando por un foto&#10;&#10;Descripción generada automáticamente">
            <a:extLst>
              <a:ext uri="{FF2B5EF4-FFF2-40B4-BE49-F238E27FC236}">
                <a16:creationId xmlns:a16="http://schemas.microsoft.com/office/drawing/2014/main" id="{A0A1C5E9-027E-2DA0-7763-598881357C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3" y="1614904"/>
            <a:ext cx="3351394" cy="2191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 descr="Grupo de personas en una cancha&#10;&#10;Descripción generada automáticamente">
            <a:extLst>
              <a:ext uri="{FF2B5EF4-FFF2-40B4-BE49-F238E27FC236}">
                <a16:creationId xmlns:a16="http://schemas.microsoft.com/office/drawing/2014/main" id="{1A5E4834-5B9C-8EAF-1EC9-7664290E90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20"/>
          <a:stretch/>
        </p:blipFill>
        <p:spPr>
          <a:xfrm>
            <a:off x="3228768" y="1614904"/>
            <a:ext cx="2296572" cy="2151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 descr="Grupo de personas posando para una foto&#10;&#10;Descripción generada automáticamente">
            <a:extLst>
              <a:ext uri="{FF2B5EF4-FFF2-40B4-BE49-F238E27FC236}">
                <a16:creationId xmlns:a16="http://schemas.microsoft.com/office/drawing/2014/main" id="{F817DB58-26B1-A9DE-087C-D103C858EC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9" y="3671787"/>
            <a:ext cx="3227274" cy="219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 Título">
            <a:extLst>
              <a:ext uri="{FF2B5EF4-FFF2-40B4-BE49-F238E27FC236}">
                <a16:creationId xmlns:a16="http://schemas.microsoft.com/office/drawing/2014/main" id="{8DF47CE7-6C20-4F27-B1A5-38AE029418BA}"/>
              </a:ext>
            </a:extLst>
          </p:cNvPr>
          <p:cNvSpPr txBox="1"/>
          <p:nvPr/>
        </p:nvSpPr>
        <p:spPr>
          <a:xfrm>
            <a:off x="6513581" y="288706"/>
            <a:ext cx="4997101" cy="1002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Agasajo Navideño 2023</a:t>
            </a:r>
          </a:p>
          <a:p>
            <a:pPr algn="just"/>
            <a:endParaRPr lang="es-EC" sz="2200" b="1" dirty="0"/>
          </a:p>
        </p:txBody>
      </p:sp>
      <p:pic>
        <p:nvPicPr>
          <p:cNvPr id="16" name="Imagen 15" descr="Grupo de personas de pie sobre pasto&#10;&#10;Descripción generada automáticamente con confianza media">
            <a:extLst>
              <a:ext uri="{FF2B5EF4-FFF2-40B4-BE49-F238E27FC236}">
                <a16:creationId xmlns:a16="http://schemas.microsoft.com/office/drawing/2014/main" id="{66B6B738-F5DB-4219-BCF6-2A155A3609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544" y="1316009"/>
            <a:ext cx="4005829" cy="2550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n 17" descr="Un grupo de personas en un campo de juego&#10;&#10;Descripción generada automáticamente">
            <a:extLst>
              <a:ext uri="{FF2B5EF4-FFF2-40B4-BE49-F238E27FC236}">
                <a16:creationId xmlns:a16="http://schemas.microsoft.com/office/drawing/2014/main" id="{9758F959-629F-4472-8EFE-BA038075F3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868" y="3806605"/>
            <a:ext cx="4086118" cy="2762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n 18" descr="Un grupo de personas de pie sobre pasto&#10;&#10;Descripción generada automáticamente">
            <a:extLst>
              <a:ext uri="{FF2B5EF4-FFF2-40B4-BE49-F238E27FC236}">
                <a16:creationId xmlns:a16="http://schemas.microsoft.com/office/drawing/2014/main" id="{552E25AA-C907-4E2C-B524-031340AEBB3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144" y="2844092"/>
            <a:ext cx="2857628" cy="1958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Puede ser una imagen de 3 personas, árbol y texto">
            <a:extLst>
              <a:ext uri="{FF2B5EF4-FFF2-40B4-BE49-F238E27FC236}">
                <a16:creationId xmlns:a16="http://schemas.microsoft.com/office/drawing/2014/main" id="{5A326299-8645-4881-A702-DBC6B0F0F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684" y="1225020"/>
            <a:ext cx="2701088" cy="1800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uede ser una imagen de 8 personas, árbol y texto que dice &quot;T90&quot;">
            <a:extLst>
              <a:ext uri="{FF2B5EF4-FFF2-40B4-BE49-F238E27FC236}">
                <a16:creationId xmlns:a16="http://schemas.microsoft.com/office/drawing/2014/main" id="{D4D49739-A14E-40BE-A014-506CFA2B4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0" t="7805" r="10029" b="6993"/>
          <a:stretch/>
        </p:blipFill>
        <p:spPr bwMode="auto">
          <a:xfrm>
            <a:off x="9390458" y="4747355"/>
            <a:ext cx="2701088" cy="18708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74" y="46548"/>
            <a:ext cx="12192000" cy="6858001"/>
          </a:xfrm>
          <a:prstGeom prst="rect">
            <a:avLst/>
          </a:prstGeom>
        </p:spPr>
      </p:pic>
      <p:sp>
        <p:nvSpPr>
          <p:cNvPr id="3" name="1 Título"/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2023 - 2024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C"/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62883F69-C8D0-C975-9EB6-A0C0DFA53E65}"/>
              </a:ext>
            </a:extLst>
          </p:cNvPr>
          <p:cNvSpPr txBox="1"/>
          <p:nvPr/>
        </p:nvSpPr>
        <p:spPr>
          <a:xfrm>
            <a:off x="2845800" y="220609"/>
            <a:ext cx="53394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SOCIO CULTURAL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Programa Fin de Año 2023</a:t>
            </a:r>
          </a:p>
          <a:p>
            <a:pPr algn="just"/>
            <a:endParaRPr lang="es-EC" sz="2200" b="1" dirty="0"/>
          </a:p>
        </p:txBody>
      </p:sp>
      <p:pic>
        <p:nvPicPr>
          <p:cNvPr id="10" name="Imagen 9" descr="Un grupo de personas en un escenario&#10;&#10;Descripción generada automáticamente con confianza media">
            <a:extLst>
              <a:ext uri="{FF2B5EF4-FFF2-40B4-BE49-F238E27FC236}">
                <a16:creationId xmlns:a16="http://schemas.microsoft.com/office/drawing/2014/main" id="{53EEE6F1-6D2D-ACE0-40B9-A5FEF35B84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" y="1397000"/>
            <a:ext cx="3778812" cy="2519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 descr="Imagen que contiene tabla, comida, parado, calle&#10;&#10;Descripción generada automáticamente">
            <a:extLst>
              <a:ext uri="{FF2B5EF4-FFF2-40B4-BE49-F238E27FC236}">
                <a16:creationId xmlns:a16="http://schemas.microsoft.com/office/drawing/2014/main" id="{743B28B6-AA1B-101A-F131-519F4A85E2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74" y="3795828"/>
            <a:ext cx="3987703" cy="2435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 descr="Imagen que contiene persona, sostener, hombre, gente&#10;&#10;Descripción generada automáticamente">
            <a:extLst>
              <a:ext uri="{FF2B5EF4-FFF2-40B4-BE49-F238E27FC236}">
                <a16:creationId xmlns:a16="http://schemas.microsoft.com/office/drawing/2014/main" id="{1230B1DB-27CF-3CE9-F3B0-199BE71465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27" y="1420098"/>
            <a:ext cx="3744165" cy="2496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n 17" descr="Un grupo de personas posando delante de una multitud de gente&#10;&#10;Descripción generada automáticamente">
            <a:extLst>
              <a:ext uri="{FF2B5EF4-FFF2-40B4-BE49-F238E27FC236}">
                <a16:creationId xmlns:a16="http://schemas.microsoft.com/office/drawing/2014/main" id="{E1A6DDA9-92AF-1A62-0A4A-E4829DB53B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50" y="3830188"/>
            <a:ext cx="3692141" cy="227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n 19" descr="Un grupo de personas con instrumentos musicales en un escenario tocando instrumentos musicales&#10;&#10;Descripción generada automáticamente con confianza media">
            <a:extLst>
              <a:ext uri="{FF2B5EF4-FFF2-40B4-BE49-F238E27FC236}">
                <a16:creationId xmlns:a16="http://schemas.microsoft.com/office/drawing/2014/main" id="{E1D8B233-B61B-85ED-2001-23D1DC78613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124" y="3766353"/>
            <a:ext cx="3744164" cy="2496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n 21" descr="Un hombre con una gorra negra&#10;&#10;Descripción generada automáticamente con confianza media">
            <a:extLst>
              <a:ext uri="{FF2B5EF4-FFF2-40B4-BE49-F238E27FC236}">
                <a16:creationId xmlns:a16="http://schemas.microsoft.com/office/drawing/2014/main" id="{2DAA2E68-2B56-706B-6891-37A71E88F6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124" y="1386718"/>
            <a:ext cx="3744165" cy="2496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4406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2239347" y="1231642"/>
            <a:ext cx="8173616" cy="34429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COMISION DE PLANIFICACION Y PRESUPUESTO</a:t>
            </a:r>
          </a:p>
          <a:p>
            <a:pPr>
              <a:lnSpc>
                <a:spcPct val="200000"/>
              </a:lnSpc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SR. </a:t>
            </a:r>
            <a:r>
              <a:rPr lang="es-EC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EFRAIN</a:t>
            </a: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ALQUINGA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6EB69BAC-4F42-4FC9-8C5C-78D7861B46E9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75D29B-A0F4-29B4-3E09-44F4D7673C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0" y="1054100"/>
            <a:ext cx="12192000" cy="58039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2239347" y="1231642"/>
            <a:ext cx="8173616" cy="34429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endParaRPr lang="es-EC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6EB69BAC-4F42-4FC9-8C5C-78D7861B46E9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196F50B8-866C-FC03-495A-387119430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544" y="4561262"/>
            <a:ext cx="3332939" cy="94213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Seguimiento en la Prefectura </a:t>
            </a:r>
          </a:p>
          <a:p>
            <a:pPr algn="ctr"/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los puentes </a:t>
            </a:r>
          </a:p>
          <a:p>
            <a:pPr algn="ctr"/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(El Ángel, Puente sobre el </a:t>
            </a:r>
          </a:p>
          <a:p>
            <a:pPr algn="ctr"/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rio Sardinas Grande).</a:t>
            </a:r>
            <a:endParaRPr lang="es-EC" dirty="0"/>
          </a:p>
          <a:p>
            <a:endParaRPr lang="es-EC" dirty="0"/>
          </a:p>
        </p:txBody>
      </p:sp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57F6447A-3761-52CB-0DA5-5258831385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846" y="1452944"/>
            <a:ext cx="3656720" cy="228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C766D22F-2532-93A1-C848-698A21E492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441777" y="3132138"/>
            <a:ext cx="3093342" cy="823912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 con los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técnicos del gobierno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provincial de napo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los diferentes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sectores de la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s-E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Parroquia </a:t>
            </a:r>
            <a:endParaRPr lang="es-EC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C" dirty="0"/>
          </a:p>
        </p:txBody>
      </p:sp>
      <p:pic>
        <p:nvPicPr>
          <p:cNvPr id="21" name="Marcador de contenido 20">
            <a:extLst>
              <a:ext uri="{FF2B5EF4-FFF2-40B4-BE49-F238E27FC236}">
                <a16:creationId xmlns:a16="http://schemas.microsoft.com/office/drawing/2014/main" id="{BDBD0440-445E-9659-73A4-548CE9EB6E4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651" y="3758092"/>
            <a:ext cx="4468708" cy="2574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476F131-65A8-1725-B888-EF2E8B0606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044" y="3960677"/>
            <a:ext cx="3656721" cy="228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98CF42-4676-4DFE-82E4-C685E3057F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223" y="1354606"/>
            <a:ext cx="3612035" cy="2408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Marcador de contenido 5">
            <a:extLst>
              <a:ext uri="{FF2B5EF4-FFF2-40B4-BE49-F238E27FC236}">
                <a16:creationId xmlns:a16="http://schemas.microsoft.com/office/drawing/2014/main" id="{DFD936EB-6E6C-41AB-BDE7-C9CCE7642B7F}"/>
              </a:ext>
            </a:extLst>
          </p:cNvPr>
          <p:cNvSpPr txBox="1">
            <a:spLocks/>
          </p:cNvSpPr>
          <p:nvPr/>
        </p:nvSpPr>
        <p:spPr>
          <a:xfrm>
            <a:off x="-217685" y="679701"/>
            <a:ext cx="3884407" cy="929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Sesión inaugural, </a:t>
            </a:r>
          </a:p>
          <a:p>
            <a:r>
              <a:rPr lang="es-E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administración 2023-2027</a:t>
            </a:r>
            <a:r>
              <a:rPr lang="es-E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s-EC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C" sz="1600" dirty="0"/>
          </a:p>
        </p:txBody>
      </p:sp>
      <p:pic>
        <p:nvPicPr>
          <p:cNvPr id="8194" name="Picture 2" descr="Puede ser una imagen de 1 persona y texto que dice &quot;Û GAD PARROQUIAL SARDIÃAS SARDINAS SARDINAS SARDINAS SARDI SARDINAS&quot;">
            <a:extLst>
              <a:ext uri="{FF2B5EF4-FFF2-40B4-BE49-F238E27FC236}">
                <a16:creationId xmlns:a16="http://schemas.microsoft.com/office/drawing/2014/main" id="{5868A6D3-8D56-4667-BDEF-9725A9F74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" r="15757" b="33804"/>
          <a:stretch/>
        </p:blipFill>
        <p:spPr bwMode="auto">
          <a:xfrm>
            <a:off x="238590" y="1415070"/>
            <a:ext cx="2583156" cy="2277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6BD5DAD5-D6BE-47DD-B5FD-13BF64C2CAE3}"/>
              </a:ext>
            </a:extLst>
          </p:cNvPr>
          <p:cNvSpPr txBox="1"/>
          <p:nvPr/>
        </p:nvSpPr>
        <p:spPr>
          <a:xfrm>
            <a:off x="3089202" y="169433"/>
            <a:ext cx="8173616" cy="12456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COMISION DE OBRAS PUBLICAS</a:t>
            </a:r>
          </a:p>
          <a:p>
            <a:pPr>
              <a:lnSpc>
                <a:spcPct val="100000"/>
              </a:lnSpc>
            </a:pPr>
            <a:r>
              <a:rPr lang="es-EC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TNGLA</a:t>
            </a:r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LESLY AGUIRRE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0" y="1054099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30E8033F-F179-6206-065B-5DC093ED6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1825" y="401099"/>
            <a:ext cx="5157787" cy="823912"/>
          </a:xfrm>
        </p:spPr>
        <p:txBody>
          <a:bodyPr/>
          <a:lstStyle/>
          <a:p>
            <a:r>
              <a:rPr lang="es-E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Punto de comercialización  </a:t>
            </a:r>
            <a:endParaRPr lang="es-EC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C" dirty="0"/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93641AC7-3CC9-115C-F7CD-8138EAD240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53" y="879604"/>
            <a:ext cx="4762272" cy="2577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Marcador de contenido 15">
            <a:extLst>
              <a:ext uri="{FF2B5EF4-FFF2-40B4-BE49-F238E27FC236}">
                <a16:creationId xmlns:a16="http://schemas.microsoft.com/office/drawing/2014/main" id="{51D46E23-52B8-2868-361F-3DDDFA5E246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097" y="838557"/>
            <a:ext cx="4762272" cy="2577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405497E-D969-A390-F26A-F19E460B36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2" y="3620434"/>
            <a:ext cx="4755273" cy="2577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9F4F61DE-E399-3F07-5773-81960144FA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635" y="3527095"/>
            <a:ext cx="4762272" cy="2670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id="{49A86E40-E797-40C9-8039-B0C6F021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8263" y="154667"/>
            <a:ext cx="3856812" cy="572932"/>
          </a:xfrm>
        </p:spPr>
        <p:txBody>
          <a:bodyPr>
            <a:noAutofit/>
          </a:bodyPr>
          <a:lstStyle/>
          <a:p>
            <a:pPr algn="ctr"/>
            <a:r>
              <a:rPr lang="es-ES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MINGAS</a:t>
            </a:r>
            <a:endParaRPr lang="es-EC" sz="2500" dirty="0"/>
          </a:p>
        </p:txBody>
      </p:sp>
    </p:spTree>
    <p:extLst>
      <p:ext uri="{BB962C8B-B14F-4D97-AF65-F5344CB8AC3E}">
        <p14:creationId xmlns:p14="http://schemas.microsoft.com/office/powerpoint/2010/main" val="3663829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0" y="1054099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2A8EA37-143B-2F19-A122-1AC9EC1A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771"/>
            <a:ext cx="10515600" cy="1325563"/>
          </a:xfrm>
        </p:spPr>
        <p:txBody>
          <a:bodyPr>
            <a:normAutofit/>
          </a:bodyPr>
          <a:lstStyle/>
          <a:p>
            <a:b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30E8033F-F179-6206-065B-5DC093ED6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4344" y="403219"/>
            <a:ext cx="5157787" cy="823912"/>
          </a:xfrm>
        </p:spPr>
        <p:txBody>
          <a:bodyPr>
            <a:normAutofit fontScale="92500"/>
          </a:bodyPr>
          <a:lstStyle/>
          <a:p>
            <a:r>
              <a:rPr lang="es-E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Cementerio Jardines de la Paz </a:t>
            </a:r>
            <a:endParaRPr lang="es-EC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C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8A7EEDF9-0130-9F72-BD24-D09D6205C3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41" y="999971"/>
            <a:ext cx="3952493" cy="2488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Marcador de contenido 13">
            <a:extLst>
              <a:ext uri="{FF2B5EF4-FFF2-40B4-BE49-F238E27FC236}">
                <a16:creationId xmlns:a16="http://schemas.microsoft.com/office/drawing/2014/main" id="{8AA486E3-6BDE-AF38-DAE3-368790009A7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42" y="3488844"/>
            <a:ext cx="3952493" cy="2223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06A8062-67FF-1DA0-4DAC-4943CB493C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3950"/>
            <a:ext cx="3055172" cy="5223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ítulo 6">
            <a:extLst>
              <a:ext uri="{FF2B5EF4-FFF2-40B4-BE49-F238E27FC236}">
                <a16:creationId xmlns:a16="http://schemas.microsoft.com/office/drawing/2014/main" id="{D4BFDD94-A3F4-4770-B0E8-912DA50E8D8C}"/>
              </a:ext>
            </a:extLst>
          </p:cNvPr>
          <p:cNvSpPr txBox="1">
            <a:spLocks/>
          </p:cNvSpPr>
          <p:nvPr/>
        </p:nvSpPr>
        <p:spPr>
          <a:xfrm>
            <a:off x="7148263" y="154667"/>
            <a:ext cx="3856812" cy="57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MINGAS</a:t>
            </a:r>
            <a:endParaRPr lang="es-EC" sz="25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616135D-611A-44B1-B256-B2200F2CF111}"/>
              </a:ext>
            </a:extLst>
          </p:cNvPr>
          <p:cNvSpPr txBox="1"/>
          <p:nvPr/>
        </p:nvSpPr>
        <p:spPr>
          <a:xfrm>
            <a:off x="7906072" y="660749"/>
            <a:ext cx="286243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Puesto de salud</a:t>
            </a:r>
            <a:endParaRPr lang="es-EC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Marcador de contenido 8">
            <a:extLst>
              <a:ext uri="{FF2B5EF4-FFF2-40B4-BE49-F238E27FC236}">
                <a16:creationId xmlns:a16="http://schemas.microsoft.com/office/drawing/2014/main" id="{4766F5C7-1ADD-4A15-87D2-6BB8A4C672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133" y="1227131"/>
            <a:ext cx="4749166" cy="2192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Marcador de contenido 5">
            <a:extLst>
              <a:ext uri="{FF2B5EF4-FFF2-40B4-BE49-F238E27FC236}">
                <a16:creationId xmlns:a16="http://schemas.microsoft.com/office/drawing/2014/main" id="{D589D4D2-36F3-431E-AA2A-0684662E0F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791" y="3342012"/>
            <a:ext cx="2307525" cy="330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3249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0" y="1004301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2A8EA37-143B-2F19-A122-1AC9EC1A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9678CB0A-6174-7F34-76DF-32CA735A4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9051" y="1123744"/>
            <a:ext cx="9955697" cy="823912"/>
          </a:xfrm>
        </p:spPr>
        <p:txBody>
          <a:bodyPr>
            <a:noAutofit/>
          </a:bodyPr>
          <a:lstStyle/>
          <a:p>
            <a:r>
              <a:rPr lang="es-E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Adecuación de la Casa Bienestar Social de la Parroquia Sardinas.</a:t>
            </a:r>
            <a:endParaRPr lang="es-EC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C" sz="3200" dirty="0"/>
          </a:p>
        </p:txBody>
      </p:sp>
      <p:pic>
        <p:nvPicPr>
          <p:cNvPr id="15" name="Marcador de contenido 14">
            <a:extLst>
              <a:ext uri="{FF2B5EF4-FFF2-40B4-BE49-F238E27FC236}">
                <a16:creationId xmlns:a16="http://schemas.microsoft.com/office/drawing/2014/main" id="{1BF85DFC-3075-943E-009C-01AE279EBA4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82" y="1419124"/>
            <a:ext cx="2715431" cy="4336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4BE8A34A-4A46-E675-12D8-4450125FAB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413" y="1414266"/>
            <a:ext cx="4131988" cy="2324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CB3F0E-095E-1479-A87C-78F2BB3306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016" y="3684075"/>
            <a:ext cx="4259385" cy="2710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B2B4750-5B9F-8EC5-AB2F-4E36B25CD6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401" y="1330249"/>
            <a:ext cx="4471958" cy="2919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ítulo 6">
            <a:extLst>
              <a:ext uri="{FF2B5EF4-FFF2-40B4-BE49-F238E27FC236}">
                <a16:creationId xmlns:a16="http://schemas.microsoft.com/office/drawing/2014/main" id="{BEAA0F44-EEB4-4395-8AD7-3E49159BB67E}"/>
              </a:ext>
            </a:extLst>
          </p:cNvPr>
          <p:cNvSpPr txBox="1">
            <a:spLocks/>
          </p:cNvSpPr>
          <p:nvPr/>
        </p:nvSpPr>
        <p:spPr>
          <a:xfrm>
            <a:off x="6929607" y="4870802"/>
            <a:ext cx="3856812" cy="57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5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MINGAS</a:t>
            </a:r>
            <a:endParaRPr lang="es-EC" sz="2500" dirty="0"/>
          </a:p>
        </p:txBody>
      </p:sp>
    </p:spTree>
    <p:extLst>
      <p:ext uri="{BB962C8B-B14F-4D97-AF65-F5344CB8AC3E}">
        <p14:creationId xmlns:p14="http://schemas.microsoft.com/office/powerpoint/2010/main" val="3591119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0" y="1054099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9678CB0A-6174-7F34-76DF-32CA735A4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2288" y="798253"/>
            <a:ext cx="5485175" cy="823912"/>
          </a:xfrm>
        </p:spPr>
        <p:txBody>
          <a:bodyPr/>
          <a:lstStyle/>
          <a:p>
            <a:r>
              <a:rPr lang="es-E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Estadio José Ango </a:t>
            </a:r>
            <a:endParaRPr lang="es-EC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C" dirty="0"/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8F51E7FE-2AFD-A4CE-C192-2D2C3728348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901" y="1358616"/>
            <a:ext cx="3102255" cy="470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32570BF5-F722-0EF5-8A1E-E77409A215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06" y="1407288"/>
            <a:ext cx="3542222" cy="470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A0E0BB5-6517-E61F-0F22-E1E7559381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938" y="608029"/>
            <a:ext cx="4806907" cy="2618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1E4A73F-5559-F0E9-585E-848B2E0D0E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939" y="3367874"/>
            <a:ext cx="4843293" cy="2724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ítulo 6">
            <a:extLst>
              <a:ext uri="{FF2B5EF4-FFF2-40B4-BE49-F238E27FC236}">
                <a16:creationId xmlns:a16="http://schemas.microsoft.com/office/drawing/2014/main" id="{D3BE226E-966F-4835-A365-89906CA42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54" y="303511"/>
            <a:ext cx="5605631" cy="60903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LIMPIEZA Y MANTENIMIENTO </a:t>
            </a:r>
            <a:br>
              <a:rPr lang="es-EC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sz="2500" dirty="0"/>
          </a:p>
        </p:txBody>
      </p:sp>
    </p:spTree>
    <p:extLst>
      <p:ext uri="{BB962C8B-B14F-4D97-AF65-F5344CB8AC3E}">
        <p14:creationId xmlns:p14="http://schemas.microsoft.com/office/powerpoint/2010/main" val="2600557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-34462" y="1054099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2A8EA37-143B-2F19-A122-1AC9EC1A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32" y="169492"/>
            <a:ext cx="10515600" cy="1325563"/>
          </a:xfrm>
        </p:spPr>
        <p:txBody>
          <a:bodyPr>
            <a:normAutofit/>
          </a:bodyPr>
          <a:lstStyle/>
          <a:p>
            <a:r>
              <a:rPr lang="es-ES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spacio recreativo del </a:t>
            </a:r>
            <a:r>
              <a:rPr lang="es-ES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s-ES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 Parroquial </a:t>
            </a:r>
            <a:b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23EEC4F2-F6E3-74E1-9052-0AC0C110488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393" y="873057"/>
            <a:ext cx="3198638" cy="4383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618D3B91-B844-47F9-991A-C974ED8074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1" y="917236"/>
            <a:ext cx="5495023" cy="2472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501AEB0-62BA-B489-246D-A0D60A2729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29" y="3363187"/>
            <a:ext cx="5495023" cy="293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9B2E587-D447-48A4-0D09-C70E2177A7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28" y="832272"/>
            <a:ext cx="2972954" cy="4287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C6CD91F-4351-4C0E-B3FD-C2471F4E8C9B}"/>
              </a:ext>
            </a:extLst>
          </p:cNvPr>
          <p:cNvSpPr txBox="1"/>
          <p:nvPr/>
        </p:nvSpPr>
        <p:spPr>
          <a:xfrm>
            <a:off x="6135445" y="5256336"/>
            <a:ext cx="6626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LIMPIEZA Y MANTENIMIENTO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4089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-34462" y="1054099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2A8EA37-143B-2F19-A122-1AC9EC1A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32" y="169492"/>
            <a:ext cx="10515600" cy="1325563"/>
          </a:xfrm>
        </p:spPr>
        <p:txBody>
          <a:bodyPr>
            <a:normAutofit/>
          </a:bodyPr>
          <a:lstStyle/>
          <a:p>
            <a:r>
              <a:rPr lang="es-ES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Parada</a:t>
            </a:r>
            <a:r>
              <a:rPr lang="es-ES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s-ES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s-ES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 Parroquial </a:t>
            </a:r>
            <a:b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C6CD91F-4351-4C0E-B3FD-C2471F4E8C9B}"/>
              </a:ext>
            </a:extLst>
          </p:cNvPr>
          <p:cNvSpPr txBox="1"/>
          <p:nvPr/>
        </p:nvSpPr>
        <p:spPr>
          <a:xfrm>
            <a:off x="6135445" y="5256336"/>
            <a:ext cx="6626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LIMPIEZA Y MANTENIMIENTO </a:t>
            </a:r>
            <a:endParaRPr lang="es-ES" dirty="0"/>
          </a:p>
        </p:txBody>
      </p:sp>
      <p:pic>
        <p:nvPicPr>
          <p:cNvPr id="10242" name="Picture 2" descr="No hay ninguna descripción de la foto disponible.">
            <a:extLst>
              <a:ext uri="{FF2B5EF4-FFF2-40B4-BE49-F238E27FC236}">
                <a16:creationId xmlns:a16="http://schemas.microsoft.com/office/drawing/2014/main" id="{18495AB5-53B1-4DE3-BA7A-2AFBC60B3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31" y="791463"/>
            <a:ext cx="5068851" cy="2851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No hay ninguna descripción de la foto disponible.">
            <a:extLst>
              <a:ext uri="{FF2B5EF4-FFF2-40B4-BE49-F238E27FC236}">
                <a16:creationId xmlns:a16="http://schemas.microsoft.com/office/drawing/2014/main" id="{3C54A9B1-C2EA-456D-B116-FFF701E67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30" y="3577960"/>
            <a:ext cx="5068851" cy="2851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931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-101601" y="1149044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6180519" y="6167329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2A8EA37-143B-2F19-A122-1AC9EC1A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6BF787-1A6E-AE38-24DF-1C2A9A8EF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363" y="-65219"/>
            <a:ext cx="3751824" cy="688139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Donación de llantas 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931A658-525C-C443-C71B-5BCA31C7E2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377"/>
            <a:ext cx="5157787" cy="2901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BC91B41-92F6-50DB-4AE5-2DAF6092C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4440" y="3307834"/>
            <a:ext cx="5183188" cy="549385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Donación de madera 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Marcador de contenido 16">
            <a:extLst>
              <a:ext uri="{FF2B5EF4-FFF2-40B4-BE49-F238E27FC236}">
                <a16:creationId xmlns:a16="http://schemas.microsoft.com/office/drawing/2014/main" id="{FB9BF188-2B89-81BF-B0D4-6F95C2E87D1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58" y="3766747"/>
            <a:ext cx="5183188" cy="2915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1AF5C58-6DF0-493B-92AD-24591BC71298}"/>
              </a:ext>
            </a:extLst>
          </p:cNvPr>
          <p:cNvSpPr txBox="1"/>
          <p:nvPr/>
        </p:nvSpPr>
        <p:spPr>
          <a:xfrm>
            <a:off x="7034215" y="408928"/>
            <a:ext cx="432167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GESTIONES REALIZADAS </a:t>
            </a:r>
            <a:endParaRPr lang="es-ES" sz="25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D28BC7B-52D7-4A02-BF6D-A9AC8619A7E6}"/>
              </a:ext>
            </a:extLst>
          </p:cNvPr>
          <p:cNvSpPr txBox="1"/>
          <p:nvPr/>
        </p:nvSpPr>
        <p:spPr>
          <a:xfrm>
            <a:off x="5831195" y="844929"/>
            <a:ext cx="6626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Donación de adoquines </a:t>
            </a:r>
            <a:endParaRPr lang="es-EC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47E0056-D911-46A6-B630-DCC596B61B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14262" y="715071"/>
            <a:ext cx="3237348" cy="4754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2220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0" y="1123679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2A8EA37-143B-2F19-A122-1AC9EC1A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PARTICIPACIÓN EN TALLERES Y DELEGACIONES  </a:t>
            </a:r>
            <a:b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E8A6F420-6BAA-1FE3-EF09-C774CC36F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792" y="847629"/>
            <a:ext cx="4831566" cy="552099"/>
          </a:xfrm>
        </p:spPr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Intercambio Cultural (Cangahua)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C8E79E82-3FDE-9783-0AE1-7881C23EA8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16" y="1399728"/>
            <a:ext cx="3899309" cy="2924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7A9445E3-CE6B-8D2E-9780-600A6CCB4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3226" y="564462"/>
            <a:ext cx="5962208" cy="823912"/>
          </a:xfrm>
        </p:spPr>
        <p:txBody>
          <a:bodyPr/>
          <a:lstStyle/>
          <a:p>
            <a:r>
              <a:rPr lang="es-ES" dirty="0"/>
              <a:t>Capacitación de Ínfima Cuantía(Conagopare) </a:t>
            </a:r>
            <a:endParaRPr lang="es-EC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A22E92F-286A-58CE-6C3C-2C42A5154B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275" y="1341622"/>
            <a:ext cx="4388417" cy="2696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Marcador de contenido 22">
            <a:extLst>
              <a:ext uri="{FF2B5EF4-FFF2-40B4-BE49-F238E27FC236}">
                <a16:creationId xmlns:a16="http://schemas.microsoft.com/office/drawing/2014/main" id="{5B154741-DE21-6EF8-0F5D-816A6180708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609" y="1374711"/>
            <a:ext cx="2227265" cy="3986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Marcador de texto 17">
            <a:extLst>
              <a:ext uri="{FF2B5EF4-FFF2-40B4-BE49-F238E27FC236}">
                <a16:creationId xmlns:a16="http://schemas.microsoft.com/office/drawing/2014/main" id="{F859B178-E40E-4BEB-97FD-789355DBB5CE}"/>
              </a:ext>
            </a:extLst>
          </p:cNvPr>
          <p:cNvSpPr txBox="1">
            <a:spLocks/>
          </p:cNvSpPr>
          <p:nvPr/>
        </p:nvSpPr>
        <p:spPr>
          <a:xfrm>
            <a:off x="130500" y="4947230"/>
            <a:ext cx="483485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Marcha de respaldo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los Gobiernos Autónomos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(Quito)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Marcador de contenido 7">
            <a:extLst>
              <a:ext uri="{FF2B5EF4-FFF2-40B4-BE49-F238E27FC236}">
                <a16:creationId xmlns:a16="http://schemas.microsoft.com/office/drawing/2014/main" id="{86DCD056-A3C8-4B8B-85B5-5618842466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038" y="4131627"/>
            <a:ext cx="4872257" cy="2455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0265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>
            <a:off x="0" y="1123679"/>
            <a:ext cx="12192000" cy="5803901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DFCAB378-4376-7AFE-0C4A-331F99C0944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E2A8EA37-143B-2F19-A122-1AC9EC1A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GESTIONES A SEGUIR</a:t>
            </a:r>
            <a:b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E8A6F420-6BAA-1FE3-EF09-C774CC36F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9" y="605940"/>
            <a:ext cx="5157787" cy="823912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Placas huellas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7A9445E3-CE6B-8D2E-9780-600A6CCB4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03668" y="785385"/>
            <a:ext cx="2665906" cy="823912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Líquido vital 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D08256A-FE12-7AE1-D9E3-D0FBCA953F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7" y="1368503"/>
            <a:ext cx="2850506" cy="4601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7C7730D-8331-D157-1A90-3DFE5668A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257" y="1470475"/>
            <a:ext cx="4551871" cy="3034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 descr="Puede ser una imagen de 6 personas">
            <a:extLst>
              <a:ext uri="{FF2B5EF4-FFF2-40B4-BE49-F238E27FC236}">
                <a16:creationId xmlns:a16="http://schemas.microsoft.com/office/drawing/2014/main" id="{FE97C620-B065-4601-A423-B7A690A44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023" y="365125"/>
            <a:ext cx="4175950" cy="2783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arcador de texto 18">
            <a:extLst>
              <a:ext uri="{FF2B5EF4-FFF2-40B4-BE49-F238E27FC236}">
                <a16:creationId xmlns:a16="http://schemas.microsoft.com/office/drawing/2014/main" id="{D953AAEF-3C22-4415-ADD1-32FA53ABFB1E}"/>
              </a:ext>
            </a:extLst>
          </p:cNvPr>
          <p:cNvSpPr txBox="1">
            <a:spLocks/>
          </p:cNvSpPr>
          <p:nvPr/>
        </p:nvSpPr>
        <p:spPr>
          <a:xfrm>
            <a:off x="8296982" y="2842060"/>
            <a:ext cx="3310801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Puentes y vialidad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No hay ninguna descripción de la foto disponible.">
            <a:extLst>
              <a:ext uri="{FF2B5EF4-FFF2-40B4-BE49-F238E27FC236}">
                <a16:creationId xmlns:a16="http://schemas.microsoft.com/office/drawing/2014/main" id="{4591B7D3-E288-4691-A17F-C82151C85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607" y="3665971"/>
            <a:ext cx="4003366" cy="2668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Puede ser una imagen de 9 personas">
            <a:extLst>
              <a:ext uri="{FF2B5EF4-FFF2-40B4-BE49-F238E27FC236}">
                <a16:creationId xmlns:a16="http://schemas.microsoft.com/office/drawing/2014/main" id="{30CAA0FD-4813-4D08-B682-87275FBFEC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t="26423" r="16893" b="5324"/>
          <a:stretch/>
        </p:blipFill>
        <p:spPr bwMode="auto">
          <a:xfrm>
            <a:off x="3160894" y="4356847"/>
            <a:ext cx="4636233" cy="2247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731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9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1678192" y="348854"/>
            <a:ext cx="8579809" cy="44382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INFORME </a:t>
            </a:r>
          </a:p>
          <a:p>
            <a:r>
              <a:rPr lang="es-EC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FINANCIERO </a:t>
            </a:r>
          </a:p>
          <a:p>
            <a:r>
              <a:rPr lang="es-EC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PERIODO 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Del 14 de Mayo,  al 31 de Diciembre de 2023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8474BE9C-59BD-6548-5AFB-1DE9DBD4C0B3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73801" y="141314"/>
            <a:ext cx="2585695" cy="644809"/>
          </a:xfrm>
        </p:spPr>
        <p:txBody>
          <a:bodyPr>
            <a:normAutofit/>
          </a:bodyPr>
          <a:lstStyle/>
          <a:p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INGRESOS</a:t>
            </a:r>
          </a:p>
        </p:txBody>
      </p:sp>
      <p:sp>
        <p:nvSpPr>
          <p:cNvPr id="5" name="1 Título"/>
          <p:cNvSpPr txBox="1"/>
          <p:nvPr/>
        </p:nvSpPr>
        <p:spPr>
          <a:xfrm>
            <a:off x="1640939" y="399945"/>
            <a:ext cx="9266488" cy="6058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INGRESOS  CORRIENTES</a:t>
            </a:r>
          </a:p>
          <a:p>
            <a:pPr algn="just">
              <a:lnSpc>
                <a:spcPct val="100000"/>
              </a:lnSpc>
            </a:pPr>
            <a:r>
              <a:rPr lang="es-EC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ARRIENDO EDIFICIOS,  LOCALES Y RESIDENCIAS		904.10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		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			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r>
              <a:rPr lang="es-EC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TRANSFERENCIAS</a:t>
            </a:r>
          </a:p>
          <a:p>
            <a:pPr algn="just">
              <a:lnSpc>
                <a:spcPct val="150000"/>
              </a:lnSpc>
            </a:pPr>
            <a:r>
              <a:rPr lang="es-EC" sz="2200" b="1" dirty="0"/>
              <a:t>Aportes a Juntas Parroquiales (CORRIENTE E INVERSIÓN)   126,703.44</a:t>
            </a:r>
          </a:p>
          <a:p>
            <a:pPr algn="just">
              <a:lnSpc>
                <a:spcPct val="150000"/>
              </a:lnSpc>
            </a:pPr>
            <a:r>
              <a:rPr lang="es-EC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INGRESOS DE CAPITAL 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GADPN – Proyecto Productivo 				20,000.00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GADPN – Unidad Móvil					38,491.25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De exportaciones de hidrocarburos y derivados		69,670.48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Otros Ingresos					             140,638.49</a:t>
            </a:r>
          </a:p>
          <a:p>
            <a:pPr algn="just">
              <a:lnSpc>
                <a:spcPct val="100000"/>
              </a:lnSpc>
            </a:pPr>
            <a:r>
              <a:rPr lang="es-EC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TOTAL INGRESOS			 	396,407.76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AF75E36E-1B58-9AAB-E088-14A48D29E00A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6475222-FC03-077F-4897-B55CE22C0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788885"/>
              </p:ext>
            </p:extLst>
          </p:nvPr>
        </p:nvGraphicFramePr>
        <p:xfrm>
          <a:off x="3242225" y="1748195"/>
          <a:ext cx="5972113" cy="743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025">
                  <a:extLst>
                    <a:ext uri="{9D8B030D-6E8A-4147-A177-3AD203B41FA5}">
                      <a16:colId xmlns:a16="http://schemas.microsoft.com/office/drawing/2014/main" val="1733022829"/>
                    </a:ext>
                  </a:extLst>
                </a:gridCol>
                <a:gridCol w="1426088">
                  <a:extLst>
                    <a:ext uri="{9D8B030D-6E8A-4147-A177-3AD203B41FA5}">
                      <a16:colId xmlns:a16="http://schemas.microsoft.com/office/drawing/2014/main" val="159688128"/>
                    </a:ext>
                  </a:extLst>
                </a:gridCol>
              </a:tblGrid>
              <a:tr h="267521">
                <a:tc>
                  <a:txBody>
                    <a:bodyPr/>
                    <a:lstStyle/>
                    <a:p>
                      <a:r>
                        <a:rPr lang="es-EC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Arriendo Tenencia Política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780.00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49482"/>
                  </a:ext>
                </a:extLst>
              </a:tr>
              <a:tr h="377288">
                <a:tc>
                  <a:txBody>
                    <a:bodyPr/>
                    <a:lstStyle/>
                    <a:p>
                      <a:r>
                        <a:rPr lang="es-EC" sz="1800" b="1" dirty="0"/>
                        <a:t>Maquinarias y Equipos (Producción)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1" dirty="0"/>
                        <a:t>124.10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012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5256" y="153074"/>
            <a:ext cx="4404138" cy="467388"/>
          </a:xfrm>
        </p:spPr>
        <p:txBody>
          <a:bodyPr>
            <a:noAutofit/>
          </a:bodyPr>
          <a:lstStyle/>
          <a:p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CORRIENTES </a:t>
            </a:r>
          </a:p>
        </p:txBody>
      </p:sp>
      <p:sp>
        <p:nvSpPr>
          <p:cNvPr id="3" name="1 Título"/>
          <p:cNvSpPr txBox="1"/>
          <p:nvPr/>
        </p:nvSpPr>
        <p:spPr>
          <a:xfrm>
            <a:off x="2183410" y="570858"/>
            <a:ext cx="8939719" cy="5457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Remuneraciones Unificadas				</a:t>
            </a:r>
            <a:r>
              <a:rPr lang="es-EC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44,274.45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(Presidente, Vicepresidenta, Vocales y Secretario)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r>
              <a:rPr lang="es-EC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Remuneraciones complementarias			  	</a:t>
            </a:r>
            <a:r>
              <a:rPr lang="es-EC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7,290.69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(Decimo III-IV)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r>
              <a:rPr lang="es-EC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Aportes a la Seguridad Social				</a:t>
            </a:r>
            <a:r>
              <a:rPr lang="es-EC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5,495.55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(Aporte Patronal y Fondo de Reserva)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r>
              <a:rPr lang="es-E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Compensación por Vacaciones no Gozadas </a:t>
            </a:r>
            <a:r>
              <a:rPr lang="es-EC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	</a:t>
            </a:r>
            <a:r>
              <a:rPr lang="es-EC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4,065.32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(Liquidación </a:t>
            </a:r>
            <a:r>
              <a:rPr lang="es-EC" sz="2200" b="1" dirty="0" err="1"/>
              <a:t>Adm</a:t>
            </a:r>
            <a:r>
              <a:rPr lang="es-EC" sz="2200" b="1" dirty="0"/>
              <a:t>. 2019-2023)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C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BIENES Y SERVICIOS DE CONSUMO</a:t>
            </a:r>
          </a:p>
          <a:p>
            <a:pPr algn="just">
              <a:lnSpc>
                <a:spcPct val="100000"/>
              </a:lnSpc>
            </a:pPr>
            <a:endParaRPr lang="es-EC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s-EC" sz="2200" b="1" dirty="0"/>
              <a:t>Servicios Básicos					     	</a:t>
            </a:r>
            <a:r>
              <a:rPr lang="es-EC" sz="2200" dirty="0"/>
              <a:t>     238.76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(Luz y Agua)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 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Traslados, Instalaciones, Viáticos y Subsistencias</a:t>
            </a:r>
            <a:r>
              <a:rPr lang="es-EC" sz="2200" b="1" dirty="0"/>
              <a:t>		     </a:t>
            </a:r>
            <a:r>
              <a:rPr lang="es-EC" sz="2200" dirty="0"/>
              <a:t>115.25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Gastos en informática 					</a:t>
            </a:r>
            <a:r>
              <a:rPr lang="es-EC" sz="2200" dirty="0"/>
              <a:t>     292.50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1B2499A1-0479-E7D1-E405-08DDEED891DE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62175" y="517148"/>
            <a:ext cx="4501792" cy="467388"/>
          </a:xfrm>
        </p:spPr>
        <p:txBody>
          <a:bodyPr>
            <a:noAutofit/>
          </a:bodyPr>
          <a:lstStyle/>
          <a:p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CORRIENTES </a:t>
            </a:r>
          </a:p>
        </p:txBody>
      </p:sp>
      <p:sp>
        <p:nvSpPr>
          <p:cNvPr id="3" name="1 Título"/>
          <p:cNvSpPr txBox="1"/>
          <p:nvPr/>
        </p:nvSpPr>
        <p:spPr>
          <a:xfrm>
            <a:off x="1626140" y="942434"/>
            <a:ext cx="8939719" cy="4693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2400" b="1" dirty="0"/>
              <a:t>Materiales de oficina					    126.60</a:t>
            </a:r>
          </a:p>
          <a:p>
            <a:pPr algn="just">
              <a:lnSpc>
                <a:spcPct val="100000"/>
              </a:lnSpc>
            </a:pPr>
            <a:r>
              <a:rPr lang="es-EC" sz="2400" b="1" dirty="0"/>
              <a:t>Materiales de Aseo					    124.79</a:t>
            </a:r>
          </a:p>
          <a:p>
            <a:pPr algn="just">
              <a:lnSpc>
                <a:spcPct val="100000"/>
              </a:lnSpc>
            </a:pPr>
            <a:endParaRPr lang="es-EC" sz="2400" b="1" dirty="0"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C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OTROS GASTOS CORRIENTES</a:t>
            </a:r>
          </a:p>
          <a:p>
            <a:pPr algn="just">
              <a:lnSpc>
                <a:spcPct val="100000"/>
              </a:lnSpc>
            </a:pPr>
            <a:endParaRPr lang="es-EC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s-EC" sz="2400" b="1" dirty="0"/>
              <a:t>Seguros (Caución y vehículo)				     2,412.32     </a:t>
            </a:r>
          </a:p>
          <a:p>
            <a:pPr algn="just">
              <a:lnSpc>
                <a:spcPct val="100000"/>
              </a:lnSpc>
            </a:pPr>
            <a:r>
              <a:rPr lang="es-EC" sz="2400" b="1" dirty="0"/>
              <a:t>Comisiones Bancarias					     53.93</a:t>
            </a:r>
          </a:p>
          <a:p>
            <a:pPr algn="just">
              <a:lnSpc>
                <a:spcPct val="100000"/>
              </a:lnSpc>
            </a:pPr>
            <a:endParaRPr lang="es-EC" sz="2400" b="1" dirty="0"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C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TRANSFERENCIAS Y DONACIONES CORRIENTES</a:t>
            </a:r>
          </a:p>
          <a:p>
            <a:pPr algn="just">
              <a:lnSpc>
                <a:spcPct val="100000"/>
              </a:lnSpc>
            </a:pPr>
            <a:endParaRPr lang="es-EC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s-EC" sz="2400" b="1" dirty="0"/>
              <a:t>Contraloría General del Estado			     1,647.32</a:t>
            </a:r>
          </a:p>
          <a:p>
            <a:pPr algn="just">
              <a:lnSpc>
                <a:spcPct val="100000"/>
              </a:lnSpc>
            </a:pPr>
            <a:r>
              <a:rPr lang="es-EC" sz="2400" b="1" dirty="0"/>
              <a:t>Conagopare Napo y Nacional				     3,801.10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6C4F559B-107A-0E34-442D-91F9A4E833F7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17627" y="319411"/>
            <a:ext cx="4880212" cy="426445"/>
          </a:xfrm>
        </p:spPr>
        <p:txBody>
          <a:bodyPr>
            <a:normAutofit fontScale="90000"/>
          </a:bodyPr>
          <a:lstStyle/>
          <a:p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DE INVERSION</a:t>
            </a:r>
          </a:p>
        </p:txBody>
      </p:sp>
      <p:sp>
        <p:nvSpPr>
          <p:cNvPr id="6" name="1 Título"/>
          <p:cNvSpPr txBox="1"/>
          <p:nvPr/>
        </p:nvSpPr>
        <p:spPr>
          <a:xfrm>
            <a:off x="1588447" y="800187"/>
            <a:ext cx="9398420" cy="4887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endParaRPr lang="es-EC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s-EC" sz="2200" b="1" dirty="0"/>
              <a:t>Remuneraciones Unificadas			20,526.84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Remuneraciones complementarias	                 3,534.74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Aportes a la Seguridad Social			   3,743.92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Honorarios				                  1,083.33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Servicios Personales por Contrato	                  2,920.00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C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BIENES Y SERVICIOS PARA LA INVERSIÓN </a:t>
            </a:r>
          </a:p>
          <a:p>
            <a:pPr algn="just">
              <a:lnSpc>
                <a:spcPct val="100000"/>
              </a:lnSpc>
            </a:pPr>
            <a:endParaRPr lang="es-EC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s-EC" sz="2200" b="1" dirty="0"/>
              <a:t>Agua Potable 				  	    	545.92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Energía Eléctrica				              	            1,040.54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Telecomunicaciones				            2,944.58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Impresión, fotografía, reproducción y publicaciones          1,748.50             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Espectáculos Culturales y Sociales		             6,783.80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0F0EBC4D-9338-A9D5-416C-FD0A80FC0D54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17627" y="199221"/>
            <a:ext cx="4880212" cy="426445"/>
          </a:xfrm>
        </p:spPr>
        <p:txBody>
          <a:bodyPr>
            <a:normAutofit fontScale="90000"/>
          </a:bodyPr>
          <a:lstStyle/>
          <a:p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DE INVERSION</a:t>
            </a:r>
          </a:p>
        </p:txBody>
      </p:sp>
      <p:sp>
        <p:nvSpPr>
          <p:cNvPr id="6" name="1 Título"/>
          <p:cNvSpPr txBox="1"/>
          <p:nvPr/>
        </p:nvSpPr>
        <p:spPr>
          <a:xfrm>
            <a:off x="2014431" y="784067"/>
            <a:ext cx="8940614" cy="5767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2200" b="1" dirty="0"/>
              <a:t>Materiales de construcción, eléctricos, plomería		       47.66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Mantenimiento, Repuestos y accesorios (Vehículos)	  6,429.00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Lubricantes				     		      291.58 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Combustibles						   1,479.83	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Instalación, Mantenimiento y Reparación			   6,429.00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(Instalación de Iluminarias Espacio Recreativo y Cancha Sintética)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Maquinarias y Equipos) 					      500.00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(Mantenimiento Hidrolavadora)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Contrataciones de Estudios e Investigaciones</a:t>
            </a:r>
            <a:r>
              <a:rPr lang="es-EC" sz="2200" b="1" dirty="0"/>
              <a:t>	                 4,900.00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Estudio y Diseño de Proyectos (Espacio Recreativo)	      900.00</a:t>
            </a:r>
            <a:endParaRPr lang="es-EC" sz="2200" b="1" dirty="0"/>
          </a:p>
          <a:p>
            <a:pPr algn="just">
              <a:lnSpc>
                <a:spcPct val="100000"/>
              </a:lnSpc>
            </a:pPr>
            <a:r>
              <a:rPr lang="es-EC" sz="2200" b="1" dirty="0"/>
              <a:t>Honorarios por Contratos Civiles de Servicios		  4,910.74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Alimentos y Bebidas 					  2,439.36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(Kits Alimenticios Adultos Mayores Nov-Dic)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Materiales de Oficina					      130.64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Materiales de Aseo					      467.43</a:t>
            </a:r>
          </a:p>
          <a:p>
            <a:pPr algn="just">
              <a:lnSpc>
                <a:spcPct val="100000"/>
              </a:lnSpc>
            </a:pPr>
            <a:r>
              <a:rPr lang="es-ES" sz="2200" b="1" dirty="0"/>
              <a:t>Insumos, Materiales y Suministros 			   </a:t>
            </a:r>
            <a:r>
              <a:rPr lang="es-EC" sz="2200" b="1" dirty="0"/>
              <a:t>2,249.18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Repuestos y Accesorios (Vehículos)			   2,616.78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EF7EE5FF-80DF-FDF7-F183-8AD780C46DB4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7994"/>
            <a:ext cx="12192000" cy="6987013"/>
          </a:xfrm>
          <a:prstGeom prst="rect">
            <a:avLst/>
          </a:prstGeom>
        </p:spPr>
      </p:pic>
      <p:sp>
        <p:nvSpPr>
          <p:cNvPr id="7" name="1 Título"/>
          <p:cNvSpPr txBox="1"/>
          <p:nvPr/>
        </p:nvSpPr>
        <p:spPr>
          <a:xfrm>
            <a:off x="1538430" y="383590"/>
            <a:ext cx="9546550" cy="5910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2200" b="1" dirty="0"/>
              <a:t>Suministros para actividades agropecuarias 		   12,483.91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C" sz="2200" b="1" dirty="0"/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C" sz="2200" b="1" dirty="0"/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C" sz="2200" b="1" dirty="0"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C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BIENES Y SERVICIOS PARA LA INVERSION</a:t>
            </a:r>
            <a:r>
              <a:rPr lang="es-EC" sz="2200" b="1" dirty="0"/>
              <a:t>	</a:t>
            </a:r>
          </a:p>
          <a:p>
            <a:pPr algn="ctr">
              <a:lnSpc>
                <a:spcPct val="100000"/>
              </a:lnSpc>
            </a:pPr>
            <a:r>
              <a:rPr lang="es-EC" sz="2200" b="1" dirty="0"/>
              <a:t>              </a:t>
            </a:r>
          </a:p>
          <a:p>
            <a:pPr algn="just">
              <a:lnSpc>
                <a:spcPct val="100000"/>
              </a:lnSpc>
            </a:pPr>
            <a:r>
              <a:rPr lang="es-EC" sz="2200" b="1" dirty="0"/>
              <a:t>Urbanización y Embellecimiento				   64,294.97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r>
              <a:rPr lang="es-EC" sz="2200" b="1" dirty="0"/>
              <a:t>Transporte y Vías					         840.00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1C1CE431-4DE7-B5C8-80AC-0A3C65373DBA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F0D572F1-42F4-5D5C-9A8C-8A8E5C7C08CE}"/>
              </a:ext>
            </a:extLst>
          </p:cNvPr>
          <p:cNvSpPr txBox="1">
            <a:spLocks/>
          </p:cNvSpPr>
          <p:nvPr/>
        </p:nvSpPr>
        <p:spPr>
          <a:xfrm>
            <a:off x="3655894" y="178131"/>
            <a:ext cx="4880212" cy="42644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DE INVERSIÓN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C5C0233F-5007-BD38-AB88-497F2F32A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826074"/>
              </p:ext>
            </p:extLst>
          </p:nvPr>
        </p:nvGraphicFramePr>
        <p:xfrm>
          <a:off x="1538430" y="1187661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1887">
                  <a:extLst>
                    <a:ext uri="{9D8B030D-6E8A-4147-A177-3AD203B41FA5}">
                      <a16:colId xmlns:a16="http://schemas.microsoft.com/office/drawing/2014/main" val="1446319668"/>
                    </a:ext>
                  </a:extLst>
                </a:gridCol>
                <a:gridCol w="1436113">
                  <a:extLst>
                    <a:ext uri="{9D8B030D-6E8A-4147-A177-3AD203B41FA5}">
                      <a16:colId xmlns:a16="http://schemas.microsoft.com/office/drawing/2014/main" val="2333709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MATERIAL GENETICO PAJUELAS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0" dirty="0">
                          <a:solidFill>
                            <a:schemeClr val="tx1"/>
                          </a:solidFill>
                        </a:rPr>
                        <a:t>$ 2,814.91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6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RECERTIFICACION PREDIOS LIBRES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0" dirty="0">
                          <a:solidFill>
                            <a:schemeClr val="tx1"/>
                          </a:solidFill>
                        </a:rPr>
                        <a:t>$ 2,208.00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04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EXPO-FERIA 2023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$ 5,160.00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5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ROSETONES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$    187.80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19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PAJUELAS E INSUMOS VETERINARIOS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0" dirty="0">
                          <a:solidFill>
                            <a:schemeClr val="tx1"/>
                          </a:solidFill>
                        </a:rPr>
                        <a:t>$ 2,113.20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205736"/>
                  </a:ext>
                </a:extLst>
              </a:tr>
            </a:tbl>
          </a:graphicData>
        </a:graphic>
      </p:graphicFrame>
      <p:graphicFrame>
        <p:nvGraphicFramePr>
          <p:cNvPr id="9" name="Tabla 7">
            <a:extLst>
              <a:ext uri="{FF2B5EF4-FFF2-40B4-BE49-F238E27FC236}">
                <a16:creationId xmlns:a16="http://schemas.microsoft.com/office/drawing/2014/main" id="{CF874F8C-749D-48E0-9997-4D1ABF88F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29404"/>
              </p:ext>
            </p:extLst>
          </p:nvPr>
        </p:nvGraphicFramePr>
        <p:xfrm>
          <a:off x="1856516" y="5670339"/>
          <a:ext cx="74918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914">
                  <a:extLst>
                    <a:ext uri="{9D8B030D-6E8A-4147-A177-3AD203B41FA5}">
                      <a16:colId xmlns:a16="http://schemas.microsoft.com/office/drawing/2014/main" val="3375242894"/>
                    </a:ext>
                  </a:extLst>
                </a:gridCol>
                <a:gridCol w="3745914">
                  <a:extLst>
                    <a:ext uri="{9D8B030D-6E8A-4147-A177-3AD203B41FA5}">
                      <a16:colId xmlns:a16="http://schemas.microsoft.com/office/drawing/2014/main" val="226617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82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759175"/>
                  </a:ext>
                </a:extLst>
              </a:tr>
            </a:tbl>
          </a:graphicData>
        </a:graphic>
      </p:graphicFrame>
      <p:graphicFrame>
        <p:nvGraphicFramePr>
          <p:cNvPr id="10" name="Tabla 7">
            <a:extLst>
              <a:ext uri="{FF2B5EF4-FFF2-40B4-BE49-F238E27FC236}">
                <a16:creationId xmlns:a16="http://schemas.microsoft.com/office/drawing/2014/main" id="{2669BB06-E086-4B6C-A1E2-9477E7767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532254"/>
              </p:ext>
            </p:extLst>
          </p:nvPr>
        </p:nvGraphicFramePr>
        <p:xfrm>
          <a:off x="1734235" y="4194689"/>
          <a:ext cx="74918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914">
                  <a:extLst>
                    <a:ext uri="{9D8B030D-6E8A-4147-A177-3AD203B41FA5}">
                      <a16:colId xmlns:a16="http://schemas.microsoft.com/office/drawing/2014/main" val="3375242894"/>
                    </a:ext>
                  </a:extLst>
                </a:gridCol>
                <a:gridCol w="3745914">
                  <a:extLst>
                    <a:ext uri="{9D8B030D-6E8A-4147-A177-3AD203B41FA5}">
                      <a16:colId xmlns:a16="http://schemas.microsoft.com/office/drawing/2014/main" val="226617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82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7591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BFA80FC-83AB-307B-E36F-44FF0F70A1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0302452"/>
              </p:ext>
            </p:extLst>
          </p:nvPr>
        </p:nvGraphicFramePr>
        <p:xfrm>
          <a:off x="838200" y="1825625"/>
          <a:ext cx="10515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400990172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7324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00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17549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6"/>
          <a:stretch/>
        </p:blipFill>
        <p:spPr>
          <a:xfrm>
            <a:off x="0" y="-82166"/>
            <a:ext cx="12192000" cy="6940166"/>
          </a:xfrm>
          <a:prstGeom prst="rect">
            <a:avLst/>
          </a:prstGeom>
        </p:spPr>
      </p:pic>
      <p:sp>
        <p:nvSpPr>
          <p:cNvPr id="9" name="1 Título"/>
          <p:cNvSpPr txBox="1"/>
          <p:nvPr/>
        </p:nvSpPr>
        <p:spPr>
          <a:xfrm>
            <a:off x="1617785" y="140677"/>
            <a:ext cx="9580098" cy="6591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2200" b="1" dirty="0"/>
              <a:t>Construcciones y Edificaciones                                       	104,803.70</a:t>
            </a:r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endParaRPr lang="es-EC" sz="2200" b="1" dirty="0"/>
          </a:p>
          <a:p>
            <a:pPr algn="just">
              <a:lnSpc>
                <a:spcPct val="100000"/>
              </a:lnSpc>
            </a:pPr>
            <a:r>
              <a:rPr lang="es-EC" sz="2200" b="1" dirty="0"/>
              <a:t>			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TRANSFERENCIAS Y DONACIONES</a:t>
            </a:r>
          </a:p>
          <a:p>
            <a:pPr algn="just"/>
            <a:r>
              <a:rPr lang="es-EC" sz="2200" b="1" dirty="0"/>
              <a:t>Devolución                                                     			1,137.51</a:t>
            </a:r>
          </a:p>
          <a:p>
            <a:pPr algn="just"/>
            <a:endParaRPr lang="es-EC" sz="2200" b="1" dirty="0"/>
          </a:p>
          <a:p>
            <a:pPr algn="just"/>
            <a:endParaRPr lang="es-EC" sz="2200" b="1" dirty="0"/>
          </a:p>
          <a:p>
            <a:pPr algn="just"/>
            <a:endParaRPr lang="es-EC" sz="2200" b="1" dirty="0"/>
          </a:p>
          <a:p>
            <a:pPr algn="just"/>
            <a:r>
              <a:rPr lang="es-EC" sz="2200" b="1" dirty="0"/>
              <a:t>	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CUENTAS POR PAGAR</a:t>
            </a:r>
          </a:p>
          <a:p>
            <a:pPr algn="just"/>
            <a:endParaRPr lang="es-EC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C" sz="2400" b="1" dirty="0">
                <a:solidFill>
                  <a:srgbClr val="FF0000"/>
                </a:solidFill>
              </a:rPr>
              <a:t>	Liquidación de obras                                   40,613.08</a:t>
            </a:r>
          </a:p>
          <a:p>
            <a:pPr algn="just"/>
            <a:r>
              <a:rPr lang="es-EC" sz="2400" b="1" dirty="0">
                <a:solidFill>
                  <a:srgbClr val="FF0000"/>
                </a:solidFill>
              </a:rPr>
              <a:t>	(Deuda </a:t>
            </a:r>
            <a:r>
              <a:rPr lang="es-EC" sz="2400" b="1" dirty="0" err="1">
                <a:solidFill>
                  <a:srgbClr val="FF0000"/>
                </a:solidFill>
              </a:rPr>
              <a:t>Adm</a:t>
            </a:r>
            <a:r>
              <a:rPr lang="es-EC" sz="2400" b="1" dirty="0">
                <a:solidFill>
                  <a:srgbClr val="FF0000"/>
                </a:solidFill>
              </a:rPr>
              <a:t>. 2019-2023)</a:t>
            </a:r>
            <a:r>
              <a:rPr lang="es-EC" sz="2200" b="1" dirty="0"/>
              <a:t>	 </a:t>
            </a:r>
          </a:p>
          <a:p>
            <a:pPr algn="just"/>
            <a:r>
              <a:rPr lang="es-EC" sz="2200" b="1" dirty="0"/>
              <a:t>			   </a:t>
            </a:r>
          </a:p>
          <a:p>
            <a:pPr algn="just"/>
            <a:endParaRPr lang="es-ES" sz="2200" b="1" u="none" strike="noStrike" dirty="0">
              <a:effectLst/>
            </a:endParaRP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9B5C5A03-0F41-A6D7-D850-99FD8566D844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63391BE-B5BA-C3E7-98DF-754FBFAA7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488453"/>
              </p:ext>
            </p:extLst>
          </p:nvPr>
        </p:nvGraphicFramePr>
        <p:xfrm>
          <a:off x="2280327" y="3130328"/>
          <a:ext cx="763134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5755">
                  <a:extLst>
                    <a:ext uri="{9D8B030D-6E8A-4147-A177-3AD203B41FA5}">
                      <a16:colId xmlns:a16="http://schemas.microsoft.com/office/drawing/2014/main" val="2817104833"/>
                    </a:ext>
                  </a:extLst>
                </a:gridCol>
                <a:gridCol w="1165591">
                  <a:extLst>
                    <a:ext uri="{9D8B030D-6E8A-4147-A177-3AD203B41FA5}">
                      <a16:colId xmlns:a16="http://schemas.microsoft.com/office/drawing/2014/main" val="152006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GAD. NAPO (15-06-2023)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780.51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11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SUMAK (20-03-2023)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357.00</a:t>
                      </a:r>
                      <a:endParaRPr lang="es-EC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645971"/>
                  </a:ext>
                </a:extLst>
              </a:tr>
            </a:tbl>
          </a:graphicData>
        </a:graphic>
      </p:graphicFrame>
      <p:graphicFrame>
        <p:nvGraphicFramePr>
          <p:cNvPr id="3" name="Tabla 7">
            <a:extLst>
              <a:ext uri="{FF2B5EF4-FFF2-40B4-BE49-F238E27FC236}">
                <a16:creationId xmlns:a16="http://schemas.microsoft.com/office/drawing/2014/main" id="{1910CEC4-B304-4C78-A64D-5E85B33CA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148693"/>
              </p:ext>
            </p:extLst>
          </p:nvPr>
        </p:nvGraphicFramePr>
        <p:xfrm>
          <a:off x="2280327" y="1365252"/>
          <a:ext cx="74918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914">
                  <a:extLst>
                    <a:ext uri="{9D8B030D-6E8A-4147-A177-3AD203B41FA5}">
                      <a16:colId xmlns:a16="http://schemas.microsoft.com/office/drawing/2014/main" val="3375242894"/>
                    </a:ext>
                  </a:extLst>
                </a:gridCol>
                <a:gridCol w="3745914">
                  <a:extLst>
                    <a:ext uri="{9D8B030D-6E8A-4147-A177-3AD203B41FA5}">
                      <a16:colId xmlns:a16="http://schemas.microsoft.com/office/drawing/2014/main" val="226617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82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7591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39DA0C4D-6DDD-C04F-8DC1-ABCBADD44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38" t="7762" r="18793" b="10347"/>
          <a:stretch/>
        </p:blipFill>
        <p:spPr>
          <a:xfrm rot="16200000">
            <a:off x="3382992" y="-1171801"/>
            <a:ext cx="4089460" cy="9814434"/>
          </a:xfrm>
        </p:spPr>
      </p:pic>
      <p:sp>
        <p:nvSpPr>
          <p:cNvPr id="5" name="1 Título"/>
          <p:cNvSpPr txBox="1"/>
          <p:nvPr/>
        </p:nvSpPr>
        <p:spPr>
          <a:xfrm>
            <a:off x="2444124" y="182561"/>
            <a:ext cx="89096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s-EC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SALDO BANCOS TRANSICIÓN </a:t>
            </a:r>
          </a:p>
          <a:p>
            <a:pPr lvl="1"/>
            <a:r>
              <a:rPr lang="es-EC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(ADM. 2019 – 2023)	</a:t>
            </a:r>
            <a:r>
              <a:rPr lang="es-EC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$ 89.61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9CD7A3FD-A7F7-7014-E4CA-27BDA04DBD7A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AB366FC-B1F5-4B61-BF4F-A7146E229E6F}"/>
              </a:ext>
            </a:extLst>
          </p:cNvPr>
          <p:cNvSpPr/>
          <p:nvPr/>
        </p:nvSpPr>
        <p:spPr>
          <a:xfrm>
            <a:off x="7170539" y="3817144"/>
            <a:ext cx="1270076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7725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276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3471549" y="292965"/>
            <a:ext cx="8301351" cy="1239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SALDO BANCOS (ADM. 2023 – 2027)	     58,459.06	SALDO ENE – DIC 2023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9CD7A3FD-A7F7-7014-E4CA-27BDA04DBD7A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2486080-91A0-B3D0-9EFB-6E4CE919A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32907"/>
            <a:ext cx="12192000" cy="3611002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28FC2B25-2090-4A46-B267-5318B4F83B28}"/>
              </a:ext>
            </a:extLst>
          </p:cNvPr>
          <p:cNvSpPr/>
          <p:nvPr/>
        </p:nvSpPr>
        <p:spPr>
          <a:xfrm>
            <a:off x="8802391" y="3985956"/>
            <a:ext cx="1270076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6803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1864695" y="1015991"/>
            <a:ext cx="8707750" cy="419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CORRIENTES               	       		   62,839.94	  </a:t>
            </a:r>
            <a:endParaRPr lang="es-EC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DE INVERSION Y CAPITAL       		 284,795.26	</a:t>
            </a: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DEVOLUCION GAD NAPO	                   	                 1,467.77</a:t>
            </a: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CTA. POR COBRAR				                 9,663.10</a:t>
            </a: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SALDO CAJA BANCOS TRANSICIÓN </a:t>
            </a: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ADM. 2019 - 2023			    	                     86.61</a:t>
            </a:r>
          </a:p>
          <a:p>
            <a:endParaRPr lang="es-EC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SALDO CAJA BANCOS </a:t>
            </a:r>
          </a:p>
          <a:p>
            <a:r>
              <a:rPr lang="es-EC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ADM. 2023 - 2027			    	               58,459.06</a:t>
            </a:r>
          </a:p>
          <a:p>
            <a:r>
              <a:rPr lang="es-EC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</a:p>
        </p:txBody>
      </p:sp>
      <p:sp>
        <p:nvSpPr>
          <p:cNvPr id="6" name="1 Título"/>
          <p:cNvSpPr txBox="1"/>
          <p:nvPr/>
        </p:nvSpPr>
        <p:spPr>
          <a:xfrm>
            <a:off x="2391301" y="197929"/>
            <a:ext cx="9108104" cy="829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C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 INGRESOS                 396,407.76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9CD7A3FD-A7F7-7014-E4CA-27BDA04DBD7A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46F7251-301C-318D-588C-063990AA5ED3}"/>
              </a:ext>
            </a:extLst>
          </p:cNvPr>
          <p:cNvSpPr txBox="1"/>
          <p:nvPr/>
        </p:nvSpPr>
        <p:spPr>
          <a:xfrm>
            <a:off x="1038860" y="4446932"/>
            <a:ext cx="9288445" cy="1121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es-EC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/>
              <a:t>	</a:t>
            </a:r>
          </a:p>
          <a:p>
            <a:r>
              <a:rPr lang="es-EC" sz="4100" i="1" u="sng" dirty="0">
                <a:solidFill>
                  <a:srgbClr val="7030A0"/>
                </a:solidFill>
              </a:rPr>
              <a:t>TOTAL GASTOS                     396,407.76</a:t>
            </a:r>
          </a:p>
        </p:txBody>
      </p:sp>
    </p:spTree>
    <p:extLst>
      <p:ext uri="{BB962C8B-B14F-4D97-AF65-F5344CB8AC3E}">
        <p14:creationId xmlns:p14="http://schemas.microsoft.com/office/powerpoint/2010/main" val="32852642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5" name="1 Título"/>
          <p:cNvSpPr txBox="1"/>
          <p:nvPr/>
        </p:nvSpPr>
        <p:spPr>
          <a:xfrm>
            <a:off x="1616121" y="1091821"/>
            <a:ext cx="8060141" cy="3760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C" sz="6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OBRAS Y GESTIONES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183B3474-BA2A-88AE-BA88-967F55AD5425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2984500" y="2266791"/>
          <a:ext cx="6223000" cy="3469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08/05/2019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PARADA DE BUSES BARRIO CENTRAL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2279.3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26/04/2019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OCAÑA ALEXIS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DEL CERRAMIENTO PERIMETRAL DE LA BODEGA DEL GAD SARDINAS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6371.63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IVAN PAILLACHO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5 ESTABLOS (CUARTA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7385.84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CARLOS LIGÑA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COTRATO REMODELACION DEL ESCENARIO CULTURAL DE LA PARROQUIA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6,837.00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UN ESTABLO Y OCHO MANAGAS (QUINTA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LUIS PALACIOS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DE CONSTRUCCION DE GRADAS PORTATILES Y DOS PUERTAS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JAVIER CHAVEZ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LIQUIDACION CONTRATO AÑOS ANTERIORES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2,215.19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ROMIX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"CONSTRUCCION DEL CERRAMIENTO DEL ESTADIO DE LA PARROQUIA"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17,137.36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TOTAL A PAGAR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BIENES Y SERVICIOS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29,347.61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TOTAL DE LA DEUDA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      83,052.67 </a:t>
                      </a:r>
                      <a:endParaRPr lang="es-EC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D14F6C1D-B575-4B70-E806-9A6898E6001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74312DDA-3440-1A14-3EAD-735CA4886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437032"/>
              </p:ext>
            </p:extLst>
          </p:nvPr>
        </p:nvGraphicFramePr>
        <p:xfrm>
          <a:off x="2626803" y="117464"/>
          <a:ext cx="9233764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818">
                  <a:extLst>
                    <a:ext uri="{9D8B030D-6E8A-4147-A177-3AD203B41FA5}">
                      <a16:colId xmlns:a16="http://schemas.microsoft.com/office/drawing/2014/main" val="2429729293"/>
                    </a:ext>
                  </a:extLst>
                </a:gridCol>
                <a:gridCol w="8131946">
                  <a:extLst>
                    <a:ext uri="{9D8B030D-6E8A-4147-A177-3AD203B41FA5}">
                      <a16:colId xmlns:a16="http://schemas.microsoft.com/office/drawing/2014/main" val="2223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FEBRERO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OBRA DE CONSTRUCCIÓN DE LAS BANCAS DE RESERVA DE JUGADORES SUPLENTES Y ÁRBITROS EN LA PARROQUIA DE SARDINAS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2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/>
                        <a:t>Planilla 1: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$ 3,954.52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8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Planilla 2: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$ 3,044.67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28591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A67E498D-8E27-CF3F-9CDC-72BC76997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715583"/>
              </p:ext>
            </p:extLst>
          </p:nvPr>
        </p:nvGraphicFramePr>
        <p:xfrm>
          <a:off x="1345953" y="2068497"/>
          <a:ext cx="9233764" cy="2469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546">
                  <a:extLst>
                    <a:ext uri="{9D8B030D-6E8A-4147-A177-3AD203B41FA5}">
                      <a16:colId xmlns:a16="http://schemas.microsoft.com/office/drawing/2014/main" val="540757065"/>
                    </a:ext>
                  </a:extLst>
                </a:gridCol>
                <a:gridCol w="6842218">
                  <a:extLst>
                    <a:ext uri="{9D8B030D-6E8A-4147-A177-3AD203B41FA5}">
                      <a16:colId xmlns:a16="http://schemas.microsoft.com/office/drawing/2014/main" val="3511860579"/>
                    </a:ext>
                  </a:extLst>
                </a:gridCol>
              </a:tblGrid>
              <a:tr h="366455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FEBRERO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6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CONSTRUCCIÓN DE LA CUBIERTA CON TUBERÍA DE PETRÓLEO RECICLADA SOBRE LA CANCHA DE CÉSPED EN EL CENTRO DEPORTIVO ANTONIO AGUIRRE DEL BARRIO CENTRAL, PARROQUIA SARDINAS, PROVINCIA DE NAPO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7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Planilla 1 (14-02-2023):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Planilla 2(02-05-2023):</a:t>
                      </a:r>
                    </a:p>
                    <a:p>
                      <a:r>
                        <a:rPr lang="es-ES" dirty="0"/>
                        <a:t>Planilla 3 (11-05-2023):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$ 40,625.24</a:t>
                      </a:r>
                    </a:p>
                    <a:p>
                      <a:r>
                        <a:rPr lang="es-ES" dirty="0"/>
                        <a:t>$ 54,509.05</a:t>
                      </a:r>
                    </a:p>
                    <a:p>
                      <a:r>
                        <a:rPr lang="es-ES" dirty="0"/>
                        <a:t>$   9,669.41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99536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167EEE4-5BF1-62B4-C398-3010E609A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823781"/>
              </p:ext>
            </p:extLst>
          </p:nvPr>
        </p:nvGraphicFramePr>
        <p:xfrm>
          <a:off x="469530" y="4736366"/>
          <a:ext cx="923376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818">
                  <a:extLst>
                    <a:ext uri="{9D8B030D-6E8A-4147-A177-3AD203B41FA5}">
                      <a16:colId xmlns:a16="http://schemas.microsoft.com/office/drawing/2014/main" val="2429729293"/>
                    </a:ext>
                  </a:extLst>
                </a:gridCol>
                <a:gridCol w="8131946">
                  <a:extLst>
                    <a:ext uri="{9D8B030D-6E8A-4147-A177-3AD203B41FA5}">
                      <a16:colId xmlns:a16="http://schemas.microsoft.com/office/drawing/2014/main" val="2223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FEBRERO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CONSTRUCCIÓN DE DOS PARADAS DE AUTOBUSES EN EL BARRIO BRASIL DE FRANCO, PARROQUIA SARDINAS, CANTÓN EL CHACO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2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Planilla 1: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$ 11,062.87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86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2816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2984500" y="2266791"/>
          <a:ext cx="6223000" cy="3469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08/05/2019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PARADA DE BUSES BARRIO CENTRAL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2279.3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26/04/2019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OCAÑA ALEXIS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DEL CERRAMIENTO PERIMETRAL DE LA BODEGA DEL GAD SARDINAS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6371.63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IVAN PAILLACHO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5 ESTABLOS (CUARTA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7385.84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CARLOS LIGÑA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COTRATO REMODELACION DEL ESCENARIO CULTURAL DE LA PARROQUIA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6,837.00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UN ESTABLO Y OCHO MANAGAS (QUINTA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LUIS PALACIOS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DE CONSTRUCCION DE GRADAS PORTATILES Y DOS PUERTAS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JAVIER CHAVEZ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LIQUIDACION CONTRATO AÑOS ANTERIORES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2,215.19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ROMIX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"CONSTRUCCION DEL CERRAMIENTO DEL ESTADIO DE LA PARROQUIA"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17,137.36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TOTAL A PAGAR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BIENES Y SERVICIOS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29,347.61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TOTAL DE LA DEUDA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      83,052.67 </a:t>
                      </a:r>
                      <a:endParaRPr lang="es-EC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D14F6C1D-B575-4B70-E806-9A6898E6001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74312DDA-3440-1A14-3EAD-735CA4886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176337"/>
              </p:ext>
            </p:extLst>
          </p:nvPr>
        </p:nvGraphicFramePr>
        <p:xfrm>
          <a:off x="2539136" y="617593"/>
          <a:ext cx="9233764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560">
                  <a:extLst>
                    <a:ext uri="{9D8B030D-6E8A-4147-A177-3AD203B41FA5}">
                      <a16:colId xmlns:a16="http://schemas.microsoft.com/office/drawing/2014/main" val="2429729293"/>
                    </a:ext>
                  </a:extLst>
                </a:gridCol>
                <a:gridCol w="6081204">
                  <a:extLst>
                    <a:ext uri="{9D8B030D-6E8A-4147-A177-3AD203B41FA5}">
                      <a16:colId xmlns:a16="http://schemas.microsoft.com/office/drawing/2014/main" val="2223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MARZO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FORTALECIMIENTO AL TURISMO COMUNITARIO MEDIANTE LA GENERACIÓN DE ESPACIOS ADECUADOS PARA LA RECREACIÓN, EXPOSICIÓN Y COMERCIALIZACIÓN DE ARTESANIAS Y AVISTAMIENTO DE AVES, CONSTRUCCION DE AREA RECREACIONAL Y JUEGOS INFANTILES EN LA PARROQUIA SARDINAS ETAPA I CANTÓN EL CHACO, PROVINCIA DE NAPO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2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ANTICIPO 50%: 22-03-2023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$ 24,134.40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8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AVANCE PLANILLA: 28-09-2023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$ 14,480.64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28591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E219351-1C99-140A-CF79-4C2AC561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651428"/>
              </p:ext>
            </p:extLst>
          </p:nvPr>
        </p:nvGraphicFramePr>
        <p:xfrm>
          <a:off x="510208" y="3720906"/>
          <a:ext cx="923376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560">
                  <a:extLst>
                    <a:ext uri="{9D8B030D-6E8A-4147-A177-3AD203B41FA5}">
                      <a16:colId xmlns:a16="http://schemas.microsoft.com/office/drawing/2014/main" val="2429729293"/>
                    </a:ext>
                  </a:extLst>
                </a:gridCol>
                <a:gridCol w="6081204">
                  <a:extLst>
                    <a:ext uri="{9D8B030D-6E8A-4147-A177-3AD203B41FA5}">
                      <a16:colId xmlns:a16="http://schemas.microsoft.com/office/drawing/2014/main" val="2223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MARZO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CONSTRUCCIÓN DE MONUMENTOS Y REPRESENTACIÓN DEL NOMBRE DE LA PARROQUIA SARDINAS ETAPA 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2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ANTICIPO 70%: 13-03-2023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$ 39,450.25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86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62255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2984500" y="2266791"/>
          <a:ext cx="6223000" cy="3469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08/05/2019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PARADA DE BUSES BARRIO CENTRAL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2279.3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26/04/2019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OCAÑA ALEXIS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DEL CERRAMIENTO PERIMETRAL DE LA BODEGA DEL GAD SARDINAS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6371.63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IVAN PAILLACHO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5 ESTABLOS (CUARTA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7385.84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CARLOS LIGÑA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COTRATO REMODELACION DEL ESCENARIO CULTURAL DE LA PARROQUIA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6,837.00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UN ESTABLO Y OCHO MANAGAS (QUINTA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LUIS PALACIOS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DE CONSTRUCCION DE GRADAS PORTATILES Y DOS PUERTAS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JAVIER CHAVEZ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LIQUIDACION CONTRATO AÑOS ANTERIORES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2,215.19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ROMIX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"CONSTRUCCION DEL CERRAMIENTO DEL ESTADIO DE LA PARROQUIA"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17,137.36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TOTAL A PAGAR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BIENES Y SERVICIOS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29,347.61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TOTAL DE LA DEUDA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      83,052.67 </a:t>
                      </a:r>
                      <a:endParaRPr lang="es-EC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" y="-1"/>
            <a:ext cx="12192000" cy="6858001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D14F6C1D-B575-4B70-E806-9A6898E6001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74312DDA-3440-1A14-3EAD-735CA4886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184745"/>
              </p:ext>
            </p:extLst>
          </p:nvPr>
        </p:nvGraphicFramePr>
        <p:xfrm>
          <a:off x="352200" y="2738119"/>
          <a:ext cx="8128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7530">
                  <a:extLst>
                    <a:ext uri="{9D8B030D-6E8A-4147-A177-3AD203B41FA5}">
                      <a16:colId xmlns:a16="http://schemas.microsoft.com/office/drawing/2014/main" val="2429729293"/>
                    </a:ext>
                  </a:extLst>
                </a:gridCol>
                <a:gridCol w="7150470">
                  <a:extLst>
                    <a:ext uri="{9D8B030D-6E8A-4147-A177-3AD203B41FA5}">
                      <a16:colId xmlns:a16="http://schemas.microsoft.com/office/drawing/2014/main" val="2223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NOVIEMBRE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MANTENIMIENTO E INSTALACIÓN DEL SISTEMA DE ILUMINACIÓN DE LA CANCHA SINTÉTICA DE LA PARROQUIA SARDINAS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2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VALOR: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$ 6,300.00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86788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27D9CE5-9864-B33B-4C24-2507D5507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325834"/>
              </p:ext>
            </p:extLst>
          </p:nvPr>
        </p:nvGraphicFramePr>
        <p:xfrm>
          <a:off x="1766147" y="4283192"/>
          <a:ext cx="8128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726">
                  <a:extLst>
                    <a:ext uri="{9D8B030D-6E8A-4147-A177-3AD203B41FA5}">
                      <a16:colId xmlns:a16="http://schemas.microsoft.com/office/drawing/2014/main" val="2429729293"/>
                    </a:ext>
                  </a:extLst>
                </a:gridCol>
                <a:gridCol w="6983274">
                  <a:extLst>
                    <a:ext uri="{9D8B030D-6E8A-4147-A177-3AD203B41FA5}">
                      <a16:colId xmlns:a16="http://schemas.microsoft.com/office/drawing/2014/main" val="2223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DICIEMBRE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ADQUISICIÓN DE MATERIAL GENÉTICO PARA DAR CONTINUIDAD AL PROCESO DE MEJORAMIENTO GENÉTICO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2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VALOR: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$ 2,814.91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86788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CD8DC0D3-E23F-4A00-A5C0-7A5718F298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908186"/>
              </p:ext>
            </p:extLst>
          </p:nvPr>
        </p:nvGraphicFramePr>
        <p:xfrm>
          <a:off x="2435443" y="206341"/>
          <a:ext cx="9226674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1445">
                  <a:extLst>
                    <a:ext uri="{9D8B030D-6E8A-4147-A177-3AD203B41FA5}">
                      <a16:colId xmlns:a16="http://schemas.microsoft.com/office/drawing/2014/main" val="2429729293"/>
                    </a:ext>
                  </a:extLst>
                </a:gridCol>
                <a:gridCol w="7265229">
                  <a:extLst>
                    <a:ext uri="{9D8B030D-6E8A-4147-A177-3AD203B41FA5}">
                      <a16:colId xmlns:a16="http://schemas.microsoft.com/office/drawing/2014/main" val="222369313"/>
                    </a:ext>
                  </a:extLst>
                </a:gridCol>
              </a:tblGrid>
              <a:tr h="327465">
                <a:tc>
                  <a:txBody>
                    <a:bodyPr/>
                    <a:lstStyle/>
                    <a:p>
                      <a:r>
                        <a:rPr lang="es-ES" dirty="0"/>
                        <a:t>MES: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OCTUBRE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OBJETO: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CERTIFICACIÓN Y RE-CERTIFICACIÓN DE PREDIOS LIBRES DE BRUCELOSIS Y TUBERCULOSIS BOVINA EN OCHENTA PREDIOS DE DIFERENTES BARRIOS Y SECTORES DE LA PARROQUIA SARDINAS DE EL CANTÓN EL CHACO PROVINCIA DE NAPO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2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TOTAL ANIMALES: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8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VALOR: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$ 2,208.00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28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6835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2984500" y="2266791"/>
          <a:ext cx="6223000" cy="3469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08/05/2019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PARADA DE BUSES BARRIO CENTRAL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2279.3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100" u="none" strike="noStrike">
                          <a:effectLst/>
                        </a:rPr>
                        <a:t>26/04/2019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OCAÑA ALEXIS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DEL CERRAMIENTO PERIMETRAL DE LA BODEGA DEL GAD SARDINAS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6371.63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IVAN PAILLACHO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5 ESTABLOS (CUARTA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7385.84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CARLOS LIGÑA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COTRATO REMODELACION DEL ESCENARIO CULTURAL DE LA PARROQUIA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6,837.00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EDWIN GUAIGUA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CONSTRUCCION DE UN ESTABLO Y OCHO MANAGAS (QUINTA ETAPA)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LUIS PALACIOS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DE CONSTRUCCION DE GRADAS PORTATILES Y DOS PUERTAS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5,739.37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JAVIER CHAVEZ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LIQUIDACION CONTRATO AÑOS ANTERIORES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   2,215.19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ROMIX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CONTRATO "CONSTRUCCION DEL CERRAMIENTO DEL ESTADIO DE LA PARROQUIA"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17,137.36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200" u="none" strike="noStrike">
                          <a:effectLst/>
                        </a:rPr>
                        <a:t>TOTAL A PAGAR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BIENES Y SERVICIOS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100" u="none" strike="noStrike">
                          <a:effectLst/>
                        </a:rPr>
                        <a:t>      29,347.61 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OBRAS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200" u="none" strike="noStrike">
                          <a:effectLst/>
                        </a:rPr>
                        <a:t>53705.06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100" u="none" strike="noStrike">
                          <a:effectLst/>
                        </a:rPr>
                        <a:t>TOTAL DE LA DEUDA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      83,052.67 </a:t>
                      </a:r>
                      <a:endParaRPr lang="es-EC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91" y="0"/>
            <a:ext cx="12192000" cy="6858001"/>
          </a:xfrm>
          <a:prstGeom prst="rect">
            <a:avLst/>
          </a:prstGeom>
        </p:spPr>
      </p:pic>
      <p:sp>
        <p:nvSpPr>
          <p:cNvPr id="7" name="1 Título"/>
          <p:cNvSpPr txBox="1"/>
          <p:nvPr/>
        </p:nvSpPr>
        <p:spPr>
          <a:xfrm>
            <a:off x="1012875" y="1190283"/>
            <a:ext cx="9636369" cy="3981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C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ADMINISTRACIÓN </a:t>
            </a:r>
          </a:p>
          <a:p>
            <a:pPr algn="ctr"/>
            <a:r>
              <a:rPr lang="es-EC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2023-207</a:t>
            </a:r>
          </a:p>
          <a:p>
            <a:pPr algn="ctr"/>
            <a:endParaRPr lang="es-EC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AGRADECE SU ATENCIÓN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D14F6C1D-B575-4B70-E806-9A6898E60011}"/>
              </a:ext>
            </a:extLst>
          </p:cNvPr>
          <p:cNvSpPr txBox="1"/>
          <p:nvPr/>
        </p:nvSpPr>
        <p:spPr>
          <a:xfrm>
            <a:off x="-1070135" y="6231118"/>
            <a:ext cx="4590854" cy="8295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endParaRPr lang="es-EC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es-EC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ADM 2023-2027</a:t>
            </a:r>
          </a:p>
          <a:p>
            <a:endParaRPr lang="es-EC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2162</Words>
  <Application>Microsoft Office PowerPoint</Application>
  <PresentationFormat>Panorámica</PresentationFormat>
  <Paragraphs>634</Paragraphs>
  <Slides>45</Slides>
  <Notes>39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4" baseType="lpstr">
      <vt:lpstr>Arial</vt:lpstr>
      <vt:lpstr>Arial Rounded MT Bold</vt:lpstr>
      <vt:lpstr>Bodoni MT Black</vt:lpstr>
      <vt:lpstr>Bookman Old Style</vt:lpstr>
      <vt:lpstr>Broadway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MINGAS</vt:lpstr>
      <vt:lpstr> </vt:lpstr>
      <vt:lpstr> </vt:lpstr>
      <vt:lpstr>LIMPIEZA Y MANTENIMIENTO  </vt:lpstr>
      <vt:lpstr>Espacio recreativo del Gad Parroquial  </vt:lpstr>
      <vt:lpstr>Parada del Gad Parroquial  </vt:lpstr>
      <vt:lpstr> </vt:lpstr>
      <vt:lpstr>PARTICIPACIÓN EN TALLERES Y DELEGACIONES   </vt:lpstr>
      <vt:lpstr>GESTIONES A SEGUIR </vt:lpstr>
      <vt:lpstr>Presentación de PowerPoint</vt:lpstr>
      <vt:lpstr>INGRESOS</vt:lpstr>
      <vt:lpstr>GASTOS CORRIENTES </vt:lpstr>
      <vt:lpstr>GASTOS CORRIENTES </vt:lpstr>
      <vt:lpstr>GASTOS DE INVERSION</vt:lpstr>
      <vt:lpstr>GASTOS DE INVERSION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Estudio Sofiart Comunicaciones</dc:creator>
  <cp:lastModifiedBy>GAD BORJA</cp:lastModifiedBy>
  <cp:revision>246</cp:revision>
  <cp:lastPrinted>2021-06-11T17:26:00Z</cp:lastPrinted>
  <dcterms:created xsi:type="dcterms:W3CDTF">2015-09-16T00:24:00Z</dcterms:created>
  <dcterms:modified xsi:type="dcterms:W3CDTF">2024-05-30T20:49:55Z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CA9B9DD968224DF7B896AEEAD7E203B1</vt:lpwstr>
  </property>
  <property fmtid="{D5CDD505-2E9C-101B-9397-08002B2CF9AE}" pid="3" name="KSOProductBuildVer">
    <vt:lpwstr>1033-11.2.0.11380</vt:lpwstr>
  </property>
</Properties>
</file>